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3"/>
  </p:normalViewPr>
  <p:slideViewPr>
    <p:cSldViewPr snapToGrid="0" snapToObjects="1">
      <p:cViewPr varScale="1">
        <p:scale>
          <a:sx n="64" d="100"/>
          <a:sy n="64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927100" y="12434788"/>
            <a:ext cx="22498974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Line"/>
          <p:cNvSpPr/>
          <p:nvPr/>
        </p:nvSpPr>
        <p:spPr>
          <a:xfrm>
            <a:off x="927100" y="8954988"/>
            <a:ext cx="22500035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Line"/>
          <p:cNvSpPr/>
          <p:nvPr/>
        </p:nvSpPr>
        <p:spPr>
          <a:xfrm flipV="1">
            <a:off x="14963917" y="9528835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" name="Lorem Ipsum Dolor"/>
          <p:cNvSpPr txBox="1">
            <a:spLocks noGrp="1"/>
          </p:cNvSpPr>
          <p:nvPr>
            <p:ph type="body" sz="quarter" idx="21"/>
          </p:nvPr>
        </p:nvSpPr>
        <p:spPr>
          <a:xfrm>
            <a:off x="927100" y="8154888"/>
            <a:ext cx="13500100" cy="6350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/>
            </a:lvl1pPr>
          </a:lstStyle>
          <a:p>
            <a:r>
              <a:t>Lorem Ipsum Dolor</a:t>
            </a:r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927100" y="9018488"/>
            <a:ext cx="13500100" cy="334010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506700" y="9018488"/>
            <a:ext cx="7950200" cy="33401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778000"/>
            <a:ext cx="224790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lack and white photo looking up at the suspension cables of a bridge with clouds in the background"/>
          <p:cNvSpPr>
            <a:spLocks noGrp="1"/>
          </p:cNvSpPr>
          <p:nvPr>
            <p:ph type="pic" sz="half" idx="21"/>
          </p:nvPr>
        </p:nvSpPr>
        <p:spPr>
          <a:xfrm>
            <a:off x="12232231" y="6024722"/>
            <a:ext cx="11497993" cy="808851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0" name="Black and white photo of the Zeeland Bridge in the Netherlands"/>
          <p:cNvSpPr>
            <a:spLocks noGrp="1"/>
          </p:cNvSpPr>
          <p:nvPr>
            <p:ph type="pic" sz="half" idx="22"/>
          </p:nvPr>
        </p:nvSpPr>
        <p:spPr>
          <a:xfrm>
            <a:off x="12349986" y="635000"/>
            <a:ext cx="11226801" cy="6807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1" name="Black and white photo of the underside of a bridge going over a river and against the sky "/>
          <p:cNvSpPr>
            <a:spLocks noGrp="1"/>
          </p:cNvSpPr>
          <p:nvPr>
            <p:ph type="pic" idx="23"/>
          </p:nvPr>
        </p:nvSpPr>
        <p:spPr>
          <a:xfrm>
            <a:off x="730989" y="-2438400"/>
            <a:ext cx="11050413" cy="16192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990600" y="8420100"/>
            <a:ext cx="22390100" cy="812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Tx/>
              <a:buSzTx/>
              <a:buFontTx/>
              <a:buNone/>
              <a:defRPr sz="4200" i="1"/>
            </a:lvl1pPr>
          </a:lstStyle>
          <a:p>
            <a:r>
              <a:t>–Johnny Appleseed</a:t>
            </a:r>
          </a:p>
        </p:txBody>
      </p:sp>
      <p:sp>
        <p:nvSpPr>
          <p:cNvPr id="140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74900" y="6000750"/>
            <a:ext cx="196215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Black and white photo looking up at the suspension cables of a bridge with clouds in the background"/>
          <p:cNvSpPr>
            <a:spLocks noGrp="1"/>
          </p:cNvSpPr>
          <p:nvPr>
            <p:ph type="pic" idx="21"/>
          </p:nvPr>
        </p:nvSpPr>
        <p:spPr>
          <a:xfrm>
            <a:off x="0" y="-2654300"/>
            <a:ext cx="24384000" cy="17153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14989317" y="9919062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" name="Line"/>
          <p:cNvSpPr/>
          <p:nvPr/>
        </p:nvSpPr>
        <p:spPr>
          <a:xfrm>
            <a:off x="952500" y="12801600"/>
            <a:ext cx="224989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" name="Line"/>
          <p:cNvSpPr/>
          <p:nvPr/>
        </p:nvSpPr>
        <p:spPr>
          <a:xfrm>
            <a:off x="952500" y="9321800"/>
            <a:ext cx="2250003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" name="Line"/>
          <p:cNvSpPr/>
          <p:nvPr/>
        </p:nvSpPr>
        <p:spPr>
          <a:xfrm flipV="1">
            <a:off x="14989317" y="9919062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" name="Lorem Ipsum Dolor"/>
          <p:cNvSpPr txBox="1">
            <a:spLocks noGrp="1"/>
          </p:cNvSpPr>
          <p:nvPr>
            <p:ph type="body" sz="quarter" idx="21"/>
          </p:nvPr>
        </p:nvSpPr>
        <p:spPr>
          <a:xfrm>
            <a:off x="952500" y="86106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/>
            </a:lvl1pPr>
          </a:lstStyle>
          <a:p>
            <a:r>
              <a:t>Lorem Ipsum Dolor</a:t>
            </a:r>
          </a:p>
        </p:txBody>
      </p:sp>
      <p:sp>
        <p:nvSpPr>
          <p:cNvPr id="31" name="Black and white photo of the Zeeland Bridge in the Netherlands"/>
          <p:cNvSpPr>
            <a:spLocks noGrp="1"/>
          </p:cNvSpPr>
          <p:nvPr>
            <p:ph type="pic" idx="22"/>
          </p:nvPr>
        </p:nvSpPr>
        <p:spPr>
          <a:xfrm>
            <a:off x="952500" y="-1460500"/>
            <a:ext cx="22479000" cy="13893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952500" y="939800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532100" y="93980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 flipV="1">
            <a:off x="12201986" y="9865360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Line"/>
          <p:cNvSpPr/>
          <p:nvPr/>
        </p:nvSpPr>
        <p:spPr>
          <a:xfrm>
            <a:off x="952500" y="12801600"/>
            <a:ext cx="224989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Line"/>
          <p:cNvSpPr/>
          <p:nvPr/>
        </p:nvSpPr>
        <p:spPr>
          <a:xfrm>
            <a:off x="952500" y="9321800"/>
            <a:ext cx="2250003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" name="Line"/>
          <p:cNvSpPr/>
          <p:nvPr/>
        </p:nvSpPr>
        <p:spPr>
          <a:xfrm flipV="1">
            <a:off x="12192000" y="9865360"/>
            <a:ext cx="0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5" name="Lorem Ipsum Dolor"/>
          <p:cNvSpPr txBox="1">
            <a:spLocks noGrp="1"/>
          </p:cNvSpPr>
          <p:nvPr>
            <p:ph type="body" sz="quarter" idx="21"/>
          </p:nvPr>
        </p:nvSpPr>
        <p:spPr>
          <a:xfrm>
            <a:off x="952500" y="86106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/>
            </a:lvl1pPr>
          </a:lstStyle>
          <a:p>
            <a:r>
              <a:t>Lorem Ipsum Dolor</a:t>
            </a:r>
          </a:p>
        </p:txBody>
      </p:sp>
      <p:sp>
        <p:nvSpPr>
          <p:cNvPr id="46" name="Black and white photo of the Zeeland Bridge in the Netherlands"/>
          <p:cNvSpPr>
            <a:spLocks noGrp="1"/>
          </p:cNvSpPr>
          <p:nvPr>
            <p:ph type="pic" idx="22"/>
          </p:nvPr>
        </p:nvSpPr>
        <p:spPr>
          <a:xfrm>
            <a:off x="952500" y="-1460500"/>
            <a:ext cx="22479000" cy="13893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52500" y="9398000"/>
            <a:ext cx="10626981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804519" y="9398000"/>
            <a:ext cx="10677781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Line"/>
          <p:cNvSpPr/>
          <p:nvPr/>
        </p:nvSpPr>
        <p:spPr>
          <a:xfrm flipV="1">
            <a:off x="14963917" y="1170853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7" name="Line"/>
          <p:cNvSpPr/>
          <p:nvPr/>
        </p:nvSpPr>
        <p:spPr>
          <a:xfrm>
            <a:off x="927100" y="4053391"/>
            <a:ext cx="22498974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8" name="Line"/>
          <p:cNvSpPr/>
          <p:nvPr/>
        </p:nvSpPr>
        <p:spPr>
          <a:xfrm>
            <a:off x="927100" y="573591"/>
            <a:ext cx="22500035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9" name="Line"/>
          <p:cNvSpPr/>
          <p:nvPr/>
        </p:nvSpPr>
        <p:spPr>
          <a:xfrm flipV="1">
            <a:off x="14963917" y="1170853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927100" y="649791"/>
            <a:ext cx="13500100" cy="334010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506700" y="649791"/>
            <a:ext cx="7950200" cy="33401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952500" y="5194300"/>
            <a:ext cx="22479000" cy="33401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ine"/>
          <p:cNvSpPr/>
          <p:nvPr/>
        </p:nvSpPr>
        <p:spPr>
          <a:xfrm>
            <a:off x="952500" y="6858000"/>
            <a:ext cx="106432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8" name="Line"/>
          <p:cNvSpPr/>
          <p:nvPr/>
        </p:nvSpPr>
        <p:spPr>
          <a:xfrm>
            <a:off x="952500" y="3898900"/>
            <a:ext cx="1064309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9" name="Lorem Ipsum Dolor"/>
          <p:cNvSpPr txBox="1">
            <a:spLocks noGrp="1"/>
          </p:cNvSpPr>
          <p:nvPr>
            <p:ph type="body" sz="quarter" idx="21"/>
          </p:nvPr>
        </p:nvSpPr>
        <p:spPr>
          <a:xfrm>
            <a:off x="952500" y="3124200"/>
            <a:ext cx="106426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3200" i="1"/>
            </a:lvl1pPr>
          </a:lstStyle>
          <a:p>
            <a:r>
              <a:t>Lorem Ipsum Dolor</a:t>
            </a:r>
          </a:p>
        </p:txBody>
      </p:sp>
      <p:sp>
        <p:nvSpPr>
          <p:cNvPr id="80" name="Black and white photo of the underside of a bridge going over a river and against the sky "/>
          <p:cNvSpPr>
            <a:spLocks noGrp="1"/>
          </p:cNvSpPr>
          <p:nvPr>
            <p:ph type="pic" idx="22"/>
          </p:nvPr>
        </p:nvSpPr>
        <p:spPr>
          <a:xfrm>
            <a:off x="12534900" y="-1651000"/>
            <a:ext cx="10799069" cy="15824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952500" y="3975100"/>
            <a:ext cx="10642600" cy="2806700"/>
          </a:xfrm>
          <a:prstGeom prst="rect">
            <a:avLst/>
          </a:prstGeom>
        </p:spPr>
        <p:txBody>
          <a:bodyPr/>
          <a:lstStyle>
            <a:lvl1pPr algn="l">
              <a:defRPr sz="7800"/>
            </a:lvl1pPr>
          </a:lstStyle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7086600"/>
            <a:ext cx="10642600" cy="5638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Line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9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Line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0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1" name="Black and white photo of the underside of a bridge going over a river and against the sky "/>
          <p:cNvSpPr>
            <a:spLocks noGrp="1"/>
          </p:cNvSpPr>
          <p:nvPr>
            <p:ph type="pic" idx="21"/>
          </p:nvPr>
        </p:nvSpPr>
        <p:spPr>
          <a:xfrm>
            <a:off x="12636500" y="-2413000"/>
            <a:ext cx="11024412" cy="16154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3797300"/>
            <a:ext cx="10909300" cy="8928100"/>
          </a:xfrm>
          <a:prstGeom prst="rect">
            <a:avLst/>
          </a:prstGeom>
        </p:spPr>
        <p:txBody>
          <a:bodyPr/>
          <a:lstStyle>
            <a:lvl1pPr marL="508000" indent="-508000">
              <a:lnSpc>
                <a:spcPct val="120000"/>
              </a:lnSpc>
              <a:spcBef>
                <a:spcPts val="2500"/>
              </a:spcBef>
              <a:buSzPct val="65000"/>
              <a:defRPr sz="4200"/>
            </a:lvl1pPr>
            <a:lvl2pPr marL="1016000" indent="-508000">
              <a:lnSpc>
                <a:spcPct val="120000"/>
              </a:lnSpc>
              <a:spcBef>
                <a:spcPts val="2500"/>
              </a:spcBef>
              <a:buSzPct val="65000"/>
              <a:defRPr sz="4200"/>
            </a:lvl2pPr>
            <a:lvl3pPr marL="1524000" indent="-508000">
              <a:lnSpc>
                <a:spcPct val="120000"/>
              </a:lnSpc>
              <a:spcBef>
                <a:spcPts val="2500"/>
              </a:spcBef>
              <a:buSzPct val="65000"/>
              <a:defRPr sz="4200"/>
            </a:lvl3pPr>
            <a:lvl4pPr marL="2032000" indent="-508000">
              <a:lnSpc>
                <a:spcPct val="120000"/>
              </a:lnSpc>
              <a:spcBef>
                <a:spcPts val="2500"/>
              </a:spcBef>
              <a:buSzPct val="65000"/>
              <a:defRPr sz="4200"/>
            </a:lvl4pPr>
            <a:lvl5pPr marL="2540000" indent="-508000">
              <a:lnSpc>
                <a:spcPct val="120000"/>
              </a:lnSpc>
              <a:spcBef>
                <a:spcPts val="2500"/>
              </a:spcBef>
              <a:buSzPct val="65000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952500" y="30607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952500" y="1143000"/>
            <a:ext cx="224790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3695700"/>
            <a:ext cx="22479000" cy="857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100" y="13017500"/>
            <a:ext cx="419100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4C494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12192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8288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24384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30480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36576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42672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48768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54864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50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Image Classification with ResNet"/>
          <p:cNvSpPr txBox="1">
            <a:spLocks noGrp="1"/>
          </p:cNvSpPr>
          <p:nvPr>
            <p:ph type="ctrTitle"/>
          </p:nvPr>
        </p:nvSpPr>
        <p:spPr>
          <a:xfrm>
            <a:off x="958850" y="9024838"/>
            <a:ext cx="13500100" cy="3340101"/>
          </a:xfrm>
          <a:prstGeom prst="rect">
            <a:avLst/>
          </a:prstGeom>
        </p:spPr>
        <p:txBody>
          <a:bodyPr/>
          <a:lstStyle/>
          <a:p>
            <a:r>
              <a:t>Image Classification with ResNet</a:t>
            </a:r>
          </a:p>
        </p:txBody>
      </p:sp>
      <p:sp>
        <p:nvSpPr>
          <p:cNvPr id="166" name="Duc Dao"/>
          <p:cNvSpPr txBox="1">
            <a:spLocks noGrp="1"/>
          </p:cNvSpPr>
          <p:nvPr>
            <p:ph type="subTitle" sz="quarter" idx="1"/>
          </p:nvPr>
        </p:nvSpPr>
        <p:spPr>
          <a:xfrm>
            <a:off x="15532100" y="9013849"/>
            <a:ext cx="7950200" cy="3340101"/>
          </a:xfrm>
          <a:prstGeom prst="rect">
            <a:avLst/>
          </a:prstGeom>
        </p:spPr>
        <p:txBody>
          <a:bodyPr/>
          <a:lstStyle/>
          <a:p>
            <a:r>
              <a:t>Duc Dao</a:t>
            </a:r>
          </a:p>
        </p:txBody>
      </p:sp>
      <p:pic>
        <p:nvPicPr>
          <p:cNvPr id="167" name="Almabdy, Soad &amp; Elrefaei, Lamiaa. (2019). Deep Convolutional Neural Network-Based Approaches for Face Recognition. Applied Sciences. 9. 4397. 10.3390/app9204397. " descr="Almabdy, Soad &amp; Elrefaei, Lamiaa. (2019). Deep Convolutional Neural Network-Based Approaches for Face Recognition. Applied Sciences. 9. 4397. 10.3390/app9204397.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783" y="1335285"/>
            <a:ext cx="19050001" cy="7194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volutional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Convolutional layer: feature extraction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970886" y="3466632"/>
                <a:ext cx="11486020" cy="9602136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Convolutional layer: feature extraction</a:t>
                </a:r>
              </a:p>
              <a:p>
                <a:r>
                  <a:t>Sliding Kernel/Filter:</a:t>
                </a:r>
              </a:p>
              <a:p>
                <a:pPr lvl="1"/>
                <a:r>
                  <a:t>Multiply &amp; sum (element-wise)</a:t>
                </a:r>
              </a:p>
              <a:p>
                <a:pPr lvl="1"/>
                <a:r>
                  <a:t>Each kernel — one purpose</a:t>
                </a:r>
              </a:p>
              <a:p>
                <a:pPr lvl="2"/>
                <a:r>
                  <a:t>e.g: blur, sharpen, edge detection, etc.</a:t>
                </a:r>
              </a:p>
              <a:p>
                <a:pPr marL="1117600" lvl="1" indent="-609600"/>
                <a14:m>
                  <m:oMath xmlns:m="http://schemas.openxmlformats.org/officeDocument/2006/math">
                    <m:r>
                      <m:rPr>
                        <m:nor/>
                      </m:rPr>
                      <a:rPr sz="43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output</m:t>
                    </m:r>
                    <m:r>
                      <m:rPr>
                        <m:nor/>
                      </m:rPr>
                      <a:rPr sz="43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sz="43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size</m:t>
                    </m:r>
                    <m:r>
                      <a:rPr sz="43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nor/>
                      </m:rPr>
                      <a:rPr sz="43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input</m:t>
                    </m:r>
                    <m:r>
                      <m:rPr>
                        <m:nor/>
                      </m:rPr>
                      <a:rPr sz="43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sz="43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size</m:t>
                    </m:r>
                    <m:r>
                      <a:rPr sz="43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sz="43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kernel</m:t>
                    </m:r>
                    <m:r>
                      <m:rPr>
                        <m:nor/>
                      </m:rPr>
                      <a:rPr sz="43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sz="43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size</m:t>
                    </m:r>
                    <m:r>
                      <a:rPr sz="43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)+1</m:t>
                    </m:r>
                  </m:oMath>
                </a14:m>
                <a:endParaRPr/>
              </a:p>
              <a:p>
                <a:pPr marL="0" lvl="1" indent="0"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sz="53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t> Feature map — value of diff feature for the same </a:t>
                </a:r>
                <a14:m>
                  <m:oMath xmlns:m="http://schemas.openxmlformats.org/officeDocument/2006/math">
                    <m:r>
                      <a:rPr sz="46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sz="46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46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t> section on the input data</a:t>
                </a:r>
              </a:p>
            </p:txBody>
          </p:sp>
        </mc:Choice>
        <mc:Fallback xmlns="">
          <p:sp>
            <p:nvSpPr>
              <p:cNvPr id="226" name="Convolutional layer: feature extrac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970886" y="3466632"/>
                <a:ext cx="11486020" cy="9602136"/>
              </a:xfrm>
              <a:prstGeom prst="rect">
                <a:avLst/>
              </a:prstGeom>
              <a:blipFill>
                <a:blip r:embed="rId2"/>
                <a:stretch>
                  <a:fillRect l="-2320" r="-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9" name="Diterbitkan oleh Benny PrijonoLihat semua pos dari Benny Prijono, Diterbitkan oleh Benny Prijono, Benny Prijono, Lihat semua pos dari Benny Prijono, pkab berkata:Juni 14, Pkab Berkata: Benny Prijono berkata:Juni 21, Benny Prijono berkata: Silver berkata:"/>
          <p:cNvGrpSpPr/>
          <p:nvPr/>
        </p:nvGrpSpPr>
        <p:grpSpPr>
          <a:xfrm>
            <a:off x="12992475" y="8271922"/>
            <a:ext cx="10414001" cy="5197453"/>
            <a:chOff x="0" y="0"/>
            <a:chExt cx="10414000" cy="5197452"/>
          </a:xfrm>
        </p:grpSpPr>
        <p:pic>
          <p:nvPicPr>
            <p:cNvPr id="228" name="Diterbitkan oleh Benny PrijonoLihat semua pos dari Benny Prijono, Diterbitkan oleh Benny Prijono, Benny Prijono, Lihat semua pos dari Benny Prijono, pkab berkata:Juni 14, Pkab Berkata: Benny Prijono berkata:Juni 21, Benny Prijono berkata: Silver berkata:" descr="Diterbitkan oleh Benny PrijonoLihat semua pos dari Benny Prijono, Diterbitkan oleh Benny Prijono, Benny Prijono, Lihat semua pos dari Benny Prijono, pkab berkata:Juni 14, Pkab Berkata: Benny Prijono berkata:Juni 21, Benny Prijono berkata: Silver berkata: and Nama (wajib). “Student Notes: Convolutional Neural Networks (CNN) Introduction.” Belajar Pembelajaran Mesin Indonesia, April 3, 2018. https://indoml.com/2018/03/07/student-notes-convolutional-neural-networks-cnn-introduction/. 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00" y="88900"/>
              <a:ext cx="10160000" cy="486725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7" name="Diterbitkan oleh Benny PrijonoLihat semua pos dari Benny Prijono, Diterbitkan oleh Benny Prijono, Benny Prijono, Lihat semua pos dari Benny Prijono, pkab berkata:Juni 14, Pkab Berkata: Benny Prijono berkata:Juni 21, Benny Prijono berkata: Silver berkata:" descr="Diterbitkan oleh Benny PrijonoLihat semua pos dari Benny Prijono, Diterbitkan oleh Benny Prijono, Benny Prijono, Lihat semua pos dari Benny Prijono, pkab berkata:Juni 14, Pkab Berkata: Benny Prijono berkata:Juni 21, Benny Prijono berkata: Silver berkata: and Nama (wajib). “Student Notes: Convolutional Neural Networks (CNN) Introduction.” Belajar Pembelajaran Mesin Indonesia, April 3, 2018. https://indoml.com/2018/03/07/student-notes-convolutional-neural-networks-cnn-introduction/. 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0414000" cy="5197453"/>
            </a:xfrm>
            <a:prstGeom prst="rect">
              <a:avLst/>
            </a:prstGeom>
            <a:effectLst/>
          </p:spPr>
        </p:pic>
      </p:grpSp>
      <p:grpSp>
        <p:nvGrpSpPr>
          <p:cNvPr id="232" name="kernel.png"/>
          <p:cNvGrpSpPr/>
          <p:nvPr/>
        </p:nvGrpSpPr>
        <p:grpSpPr>
          <a:xfrm>
            <a:off x="12992475" y="3289300"/>
            <a:ext cx="10414001" cy="4916312"/>
            <a:chOff x="0" y="0"/>
            <a:chExt cx="10414000" cy="4916311"/>
          </a:xfrm>
        </p:grpSpPr>
        <p:pic>
          <p:nvPicPr>
            <p:cNvPr id="231" name="kernel.png" descr="kernel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000" y="88900"/>
              <a:ext cx="10160000" cy="45861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0" name="kernel.png" descr="kernel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0414000" cy="491631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ooling Layer"/>
          <p:cNvSpPr txBox="1">
            <a:spLocks noGrp="1"/>
          </p:cNvSpPr>
          <p:nvPr>
            <p:ph type="title"/>
          </p:nvPr>
        </p:nvSpPr>
        <p:spPr>
          <a:xfrm>
            <a:off x="939800" y="849469"/>
            <a:ext cx="10642600" cy="2806701"/>
          </a:xfrm>
          <a:prstGeom prst="rect">
            <a:avLst/>
          </a:prstGeom>
        </p:spPr>
        <p:txBody>
          <a:bodyPr/>
          <a:lstStyle>
            <a:lvl1pPr algn="ctr">
              <a:defRPr sz="9800"/>
            </a:lvl1pPr>
          </a:lstStyle>
          <a:p>
            <a:r>
              <a:t>Pooling Layer</a:t>
            </a:r>
          </a:p>
        </p:txBody>
      </p:sp>
      <p:grpSp>
        <p:nvGrpSpPr>
          <p:cNvPr id="237" name="“Papers with Code - Max Pooling Explained.” Explained | Papers With Code. Accessed April 22, 2022. https://paperswithcode.com/method/max-pooling. "/>
          <p:cNvGrpSpPr/>
          <p:nvPr/>
        </p:nvGrpSpPr>
        <p:grpSpPr>
          <a:xfrm>
            <a:off x="736600" y="4956753"/>
            <a:ext cx="11049000" cy="4835314"/>
            <a:chOff x="0" y="0"/>
            <a:chExt cx="11049000" cy="4835313"/>
          </a:xfrm>
        </p:grpSpPr>
        <p:pic>
          <p:nvPicPr>
            <p:cNvPr id="236" name="“Papers with Code - Max Pooling Explained.” Explained | Papers With Code. Accessed April 22, 2022. https://paperswithcode.com/method/max-pooling. " descr="“Papers with Code - Max Pooling Explained.” Explained | Papers With Code. Accessed April 22, 2022. https://paperswithcode.com/method/max-pooling. 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10795000" cy="450511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5" name="“Papers with Code - Max Pooling Explained.” Explained | Papers With Code. Accessed April 22, 2022. https://paperswithcode.com/method/max-pooling. " descr="“Papers with Code - Max Pooling Explained.” Explained | Papers With Code. Accessed April 22, 2022. https://paperswithcode.com/method/max-pooling. 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049000" cy="4835314"/>
            </a:xfrm>
            <a:prstGeom prst="rect">
              <a:avLst/>
            </a:prstGeom>
            <a:effectLst/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Down sample image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2880508" y="896994"/>
                <a:ext cx="10052984" cy="11922012"/>
              </a:xfrm>
              <a:prstGeom prst="rect">
                <a:avLst/>
              </a:prstGeom>
            </p:spPr>
            <p:txBody>
              <a:bodyPr anchor="ctr"/>
              <a:lstStyle/>
              <a:p>
                <a:pPr marL="508000" indent="-508000">
                  <a:lnSpc>
                    <a:spcPct val="120000"/>
                  </a:lnSpc>
                  <a:spcBef>
                    <a:spcPts val="2500"/>
                  </a:spcBef>
                  <a:buClr>
                    <a:srgbClr val="929292"/>
                  </a:buClr>
                  <a:buSzPct val="65000"/>
                  <a:buFont typeface="Zapf Dingbats"/>
                  <a:buChar char="❖"/>
                  <a:defRPr sz="4200"/>
                </a:pPr>
                <a:r>
                  <a:t>Down sample image</a:t>
                </a:r>
              </a:p>
              <a:p>
                <a:pPr marL="1016000" lvl="1" indent="-508000">
                  <a:lnSpc>
                    <a:spcPct val="120000"/>
                  </a:lnSpc>
                  <a:spcBef>
                    <a:spcPts val="2500"/>
                  </a:spcBef>
                  <a:buClr>
                    <a:srgbClr val="929292"/>
                  </a:buClr>
                  <a:buSzPct val="65000"/>
                  <a:buFont typeface="Zapf Dingbats"/>
                  <a:buChar char="❖"/>
                  <a:defRPr sz="4200"/>
                </a:pPr>
                <a:r>
                  <a:t>e.g: </a:t>
                </a:r>
                <a14:m>
                  <m:oMath xmlns:m="http://schemas.openxmlformats.org/officeDocument/2006/math">
                    <m:r>
                      <a:rPr sz="47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t> max-pool — map </a:t>
                </a:r>
                <a14:m>
                  <m:oMath xmlns:m="http://schemas.openxmlformats.org/officeDocument/2006/math">
                    <m:r>
                      <a:rPr sz="47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t> feature map to one number</a:t>
                </a:r>
              </a:p>
              <a:p>
                <a:pPr lvl="1">
                  <a:lnSpc>
                    <a:spcPct val="120000"/>
                  </a:lnSpc>
                  <a:spcBef>
                    <a:spcPts val="2500"/>
                  </a:spcBef>
                  <a:defRPr sz="4200"/>
                </a:pPr>
                <a:endParaRPr/>
              </a:p>
              <a:p>
                <a:pPr marL="508000" indent="-508000">
                  <a:lnSpc>
                    <a:spcPct val="120000"/>
                  </a:lnSpc>
                  <a:spcBef>
                    <a:spcPts val="2500"/>
                  </a:spcBef>
                  <a:buClr>
                    <a:srgbClr val="929292"/>
                  </a:buClr>
                  <a:buSzPct val="65000"/>
                  <a:buFont typeface="Zapf Dingbats"/>
                  <a:buChar char="❖"/>
                  <a:defRPr sz="4200"/>
                </a:pPr>
                <a:r>
                  <a:t>CNNs goal e.g:</a:t>
                </a:r>
              </a:p>
              <a:p>
                <a:pPr marL="1016000" lvl="1" indent="-508000">
                  <a:lnSpc>
                    <a:spcPct val="120000"/>
                  </a:lnSpc>
                  <a:spcBef>
                    <a:spcPts val="2500"/>
                  </a:spcBef>
                  <a:buClr>
                    <a:srgbClr val="929292"/>
                  </a:buClr>
                  <a:buSzPct val="65000"/>
                  <a:buFont typeface="Zapf Dingbats"/>
                  <a:buChar char="❖"/>
                  <a:defRPr sz="4200"/>
                </a:pPr>
                <a:r>
                  <a:t>Consider </a:t>
                </a:r>
                <a14:m>
                  <m:oMath xmlns:m="http://schemas.openxmlformats.org/officeDocument/2006/math">
                    <m:r>
                      <a:rPr sz="46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224×224</m:t>
                    </m:r>
                  </m:oMath>
                </a14:m>
                <a:r>
                  <a:t> RBG image</a:t>
                </a:r>
              </a:p>
              <a:p>
                <a:pPr marL="1016000" lvl="1" indent="-508000">
                  <a:lnSpc>
                    <a:spcPct val="120000"/>
                  </a:lnSpc>
                  <a:spcBef>
                    <a:spcPts val="2500"/>
                  </a:spcBef>
                  <a:buClr>
                    <a:srgbClr val="929292"/>
                  </a:buClr>
                  <a:buSzPct val="65000"/>
                  <a:buFont typeface="Zapf Dingbats"/>
                  <a:buChar char="❖"/>
                  <a:defRPr sz="4200"/>
                </a:pPr>
                <a:r>
                  <a:t>Use </a:t>
                </a:r>
                <a14:m>
                  <m:oMath xmlns:m="http://schemas.openxmlformats.org/officeDocument/2006/math">
                    <m:r>
                      <a:rPr sz="47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7×7×3</m:t>
                    </m:r>
                  </m:oMath>
                </a14:m>
                <a:r>
                  <a:t> kernel</a:t>
                </a:r>
              </a:p>
              <a:p>
                <a:pPr marL="1016000" lvl="1" indent="-508000">
                  <a:lnSpc>
                    <a:spcPct val="120000"/>
                  </a:lnSpc>
                  <a:spcBef>
                    <a:spcPts val="2500"/>
                  </a:spcBef>
                  <a:buClr>
                    <a:srgbClr val="929292"/>
                  </a:buClr>
                  <a:buSzPct val="65000"/>
                  <a:buFont typeface="Zapf Dingbats"/>
                  <a:buChar char="❖"/>
                  <a:defRPr sz="4200"/>
                </a:pPr>
                <a:r>
                  <a:t>Use </a:t>
                </a:r>
                <a14:m>
                  <m:oMath xmlns:m="http://schemas.openxmlformats.org/officeDocument/2006/math">
                    <m:r>
                      <a:rPr sz="47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t> max-pool</a:t>
                </a:r>
              </a:p>
              <a:p>
                <a:pPr lvl="3">
                  <a:lnSpc>
                    <a:spcPct val="120000"/>
                  </a:lnSpc>
                  <a:spcBef>
                    <a:spcPts val="2500"/>
                  </a:spcBef>
                  <a:defRPr sz="4200"/>
                </a:pPr>
                <a:r>
                  <a:t>    </a:t>
                </a:r>
                <a14:m>
                  <m:oMath xmlns:m="http://schemas.openxmlformats.org/officeDocument/2006/math">
                    <m:r>
                      <a:rPr sz="53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t> </a:t>
                </a:r>
                <a14:m>
                  <m:oMath xmlns:m="http://schemas.openxmlformats.org/officeDocument/2006/math">
                    <m:r>
                      <a:rPr sz="48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119×119×1</m:t>
                    </m:r>
                  </m:oMath>
                </a14:m>
                <a:r>
                  <a:t> features </a:t>
                </a:r>
              </a:p>
              <a:p>
                <a:pPr lvl="3">
                  <a:lnSpc>
                    <a:spcPct val="120000"/>
                  </a:lnSpc>
                  <a:spcBef>
                    <a:spcPts val="2500"/>
                  </a:spcBef>
                  <a:defRPr sz="4200"/>
                </a:pPr>
                <a:r>
                  <a:t>    </a:t>
                </a:r>
                <a14:m>
                  <m:oMath xmlns:m="http://schemas.openxmlformats.org/officeDocument/2006/math">
                    <m:r>
                      <a:rPr sz="53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t> 14,161 input nodes to FC layer</a:t>
                </a:r>
              </a:p>
            </p:txBody>
          </p:sp>
        </mc:Choice>
        <mc:Fallback xmlns="">
          <p:sp>
            <p:nvSpPr>
              <p:cNvPr id="238" name="Down sample imag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2880508" y="896994"/>
                <a:ext cx="10052984" cy="11922012"/>
              </a:xfrm>
              <a:prstGeom prst="rect">
                <a:avLst/>
              </a:prstGeom>
              <a:blipFill>
                <a:blip r:embed="rId4"/>
                <a:stretch>
                  <a:fillRect l="-2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ame structure scale for ResNet50 and ResNet152"/>
          <p:cNvSpPr txBox="1">
            <a:spLocks noGrp="1"/>
          </p:cNvSpPr>
          <p:nvPr>
            <p:ph type="body" idx="21"/>
          </p:nvPr>
        </p:nvSpPr>
        <p:spPr>
          <a:xfrm>
            <a:off x="952799" y="3187700"/>
            <a:ext cx="10642601" cy="635000"/>
          </a:xfrm>
          <a:prstGeom prst="rect">
            <a:avLst/>
          </a:prstGeom>
        </p:spPr>
        <p:txBody>
          <a:bodyPr/>
          <a:lstStyle/>
          <a:p>
            <a:r>
              <a:t>Same structure scale for ResNet50 and ResNet152 </a:t>
            </a:r>
          </a:p>
        </p:txBody>
      </p:sp>
      <p:sp>
        <p:nvSpPr>
          <p:cNvPr id="241" name="ResNet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ResNet34</a:t>
            </a:r>
          </a:p>
        </p:txBody>
      </p:sp>
      <p:sp>
        <p:nvSpPr>
          <p:cNvPr id="242" name="Identities shortcut connection (investigating)…"/>
          <p:cNvSpPr txBox="1">
            <a:spLocks noGrp="1"/>
          </p:cNvSpPr>
          <p:nvPr>
            <p:ph type="body" sz="quarter" idx="1"/>
          </p:nvPr>
        </p:nvSpPr>
        <p:spPr>
          <a:xfrm>
            <a:off x="952500" y="7086600"/>
            <a:ext cx="11401026" cy="5638800"/>
          </a:xfrm>
          <a:prstGeom prst="rect">
            <a:avLst/>
          </a:prstGeom>
        </p:spPr>
        <p:txBody>
          <a:bodyPr/>
          <a:lstStyle/>
          <a:p>
            <a:pPr marL="431800" indent="-431800" defTabSz="701675">
              <a:lnSpc>
                <a:spcPct val="120000"/>
              </a:lnSpc>
              <a:spcBef>
                <a:spcPts val="2100"/>
              </a:spcBef>
              <a:buClr>
                <a:srgbClr val="929292"/>
              </a:buClr>
              <a:buSzPct val="65000"/>
              <a:buFont typeface="Zapf Dingbats"/>
              <a:buChar char="❖"/>
              <a:defRPr sz="3570"/>
            </a:pPr>
            <a:r>
              <a:rPr dirty="0"/>
              <a:t>Identities </a:t>
            </a:r>
            <a:r>
              <a:t>shortcut connection</a:t>
            </a:r>
            <a:endParaRPr lang="en-US" dirty="0">
              <a:solidFill>
                <a:schemeClr val="accent5"/>
              </a:solidFill>
            </a:endParaRPr>
          </a:p>
          <a:p>
            <a:pPr marL="431800" indent="-431800" defTabSz="701675">
              <a:lnSpc>
                <a:spcPct val="120000"/>
              </a:lnSpc>
              <a:spcBef>
                <a:spcPts val="2100"/>
              </a:spcBef>
              <a:buClr>
                <a:srgbClr val="929292"/>
              </a:buClr>
              <a:buSzPct val="65000"/>
              <a:buFont typeface="Zapf Dingbats"/>
              <a:buChar char="❖"/>
              <a:defRPr sz="3570"/>
            </a:pPr>
            <a:r>
              <a:rPr lang="en-US" dirty="0"/>
              <a:t>Convolution &amp; pooling layer</a:t>
            </a:r>
          </a:p>
          <a:p>
            <a:pPr marL="431800" indent="-431800" defTabSz="701675">
              <a:lnSpc>
                <a:spcPct val="120000"/>
              </a:lnSpc>
              <a:spcBef>
                <a:spcPts val="2100"/>
              </a:spcBef>
              <a:buClr>
                <a:srgbClr val="929292"/>
              </a:buClr>
              <a:buSzPct val="65000"/>
              <a:buFont typeface="Zapf Dingbats"/>
              <a:buChar char="❖"/>
              <a:defRPr sz="3570"/>
            </a:pPr>
            <a:r>
              <a:rPr dirty="0"/>
              <a:t>Fully connected layers (1000 neurons)</a:t>
            </a:r>
          </a:p>
          <a:p>
            <a:pPr marL="431800" indent="-431800" defTabSz="701675">
              <a:lnSpc>
                <a:spcPct val="120000"/>
              </a:lnSpc>
              <a:spcBef>
                <a:spcPts val="2100"/>
              </a:spcBef>
              <a:buClr>
                <a:srgbClr val="929292"/>
              </a:buClr>
              <a:buSzPct val="65000"/>
              <a:buFont typeface="Zapf Dingbats"/>
              <a:buChar char="❖"/>
              <a:defRPr sz="3570"/>
            </a:pPr>
            <a:r>
              <a:rPr dirty="0"/>
              <a:t>Mini-batch size: 256</a:t>
            </a:r>
          </a:p>
          <a:p>
            <a:pPr marL="431800" indent="-431800" defTabSz="701675">
              <a:lnSpc>
                <a:spcPct val="120000"/>
              </a:lnSpc>
              <a:spcBef>
                <a:spcPts val="2100"/>
              </a:spcBef>
              <a:buClr>
                <a:srgbClr val="929292"/>
              </a:buClr>
              <a:buSzPct val="65000"/>
              <a:buFont typeface="Zapf Dingbats"/>
              <a:buChar char="❖"/>
              <a:defRPr sz="3570"/>
            </a:pPr>
            <a:r>
              <a:rPr dirty="0"/>
              <a:t>Learning rate: 0.1</a:t>
            </a:r>
          </a:p>
          <a:p>
            <a:pPr marL="431800" indent="-431800" defTabSz="701675">
              <a:lnSpc>
                <a:spcPct val="120000"/>
              </a:lnSpc>
              <a:spcBef>
                <a:spcPts val="2100"/>
              </a:spcBef>
              <a:buClr>
                <a:srgbClr val="929292"/>
              </a:buClr>
              <a:buSzPct val="65000"/>
              <a:buFont typeface="Zapf Dingbats"/>
              <a:buChar char="❖"/>
              <a:defRPr sz="3570"/>
            </a:pPr>
            <a:r>
              <a:rPr dirty="0" err="1"/>
              <a:t>ReLU</a:t>
            </a:r>
            <a:r>
              <a:rPr dirty="0"/>
              <a:t> activation function</a:t>
            </a:r>
          </a:p>
        </p:txBody>
      </p:sp>
      <p:grpSp>
        <p:nvGrpSpPr>
          <p:cNvPr id="245" name="Kumar, Dr. Vaibhav. “Mobilenet vs RESNET50 - Two CNN Transfer Learning Light Frameworks.” Analytics India Magazine, June 27, 2021. https://analyticsindiamag.com/mobilenet-vs-resnet50-two-cnn-transfer-learning-light-frameworks/. "/>
          <p:cNvGrpSpPr/>
          <p:nvPr/>
        </p:nvGrpSpPr>
        <p:grpSpPr>
          <a:xfrm>
            <a:off x="13871835" y="342900"/>
            <a:ext cx="8070329" cy="13030200"/>
            <a:chOff x="0" y="0"/>
            <a:chExt cx="8070328" cy="13030200"/>
          </a:xfrm>
        </p:grpSpPr>
        <p:pic>
          <p:nvPicPr>
            <p:cNvPr id="244" name="Kumar, Dr. Vaibhav. “Mobilenet vs RESNET50 - Two CNN Transfer Learning Light Frameworks.” Analytics India Magazine, June 27, 2021. https://analyticsindiamag.com/mobilenet-vs-resnet50-two-cnn-transfer-learning-light-frameworks/. " descr="Kumar, Dr. Vaibhav. “Mobilenet vs RESNET50 - Two CNN Transfer Learning Light Frameworks.” Analytics India Magazine, June 27, 2021. https://analyticsindiamag.com/mobilenet-vs-resnet50-two-cnn-transfer-learning-light-frameworks/. 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7816329" cy="12700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3" name="Kumar, Dr. Vaibhav. “Mobilenet vs RESNET50 - Two CNN Transfer Learning Light Frameworks.” Analytics India Magazine, June 27, 2021. https://analyticsindiamag.com/mobilenet-vs-resnet50-two-cnn-transfer-learning-light-frameworks/. " descr="Kumar, Dr. Vaibhav. “Mobilenet vs RESNET50 - Two CNN Transfer Learning Light Frameworks.” Analytics India Magazine, June 27, 2021. https://analyticsindiamag.com/mobilenet-vs-resnet50-two-cnn-transfer-learning-light-frameworks/. 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070329" cy="130302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Appl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</a:t>
            </a:r>
          </a:p>
        </p:txBody>
      </p:sp>
      <p:sp>
        <p:nvSpPr>
          <p:cNvPr id="248" name="Utilize ResNet152…"/>
          <p:cNvSpPr txBox="1">
            <a:spLocks noGrp="1"/>
          </p:cNvSpPr>
          <p:nvPr>
            <p:ph type="body" sz="quarter" idx="1"/>
          </p:nvPr>
        </p:nvSpPr>
        <p:spPr>
          <a:xfrm>
            <a:off x="952500" y="7086600"/>
            <a:ext cx="8815486" cy="5638800"/>
          </a:xfrm>
          <a:prstGeom prst="rect">
            <a:avLst/>
          </a:prstGeom>
        </p:spPr>
        <p:txBody>
          <a:bodyPr/>
          <a:lstStyle/>
          <a:p>
            <a:pPr marL="508000" indent="-508000">
              <a:lnSpc>
                <a:spcPct val="120000"/>
              </a:lnSpc>
              <a:spcBef>
                <a:spcPts val="2500"/>
              </a:spcBef>
              <a:buClr>
                <a:srgbClr val="929292"/>
              </a:buClr>
              <a:buSzPct val="65000"/>
              <a:buFont typeface="Zapf Dingbats"/>
              <a:buChar char="❖"/>
              <a:defRPr sz="4200"/>
            </a:pPr>
            <a:r>
              <a:t>Utilize ResNet152</a:t>
            </a:r>
          </a:p>
          <a:p>
            <a:pPr marL="508000" indent="-508000">
              <a:lnSpc>
                <a:spcPct val="120000"/>
              </a:lnSpc>
              <a:spcBef>
                <a:spcPts val="2500"/>
              </a:spcBef>
              <a:buClr>
                <a:srgbClr val="929292"/>
              </a:buClr>
              <a:buSzPct val="65000"/>
              <a:buFont typeface="Zapf Dingbats"/>
              <a:buChar char="❖"/>
              <a:defRPr sz="4200"/>
            </a:pPr>
            <a:r>
              <a:t>Use pretrained weights from imagenet</a:t>
            </a:r>
          </a:p>
          <a:p>
            <a:pPr marL="508000" indent="-508000">
              <a:lnSpc>
                <a:spcPct val="120000"/>
              </a:lnSpc>
              <a:spcBef>
                <a:spcPts val="2500"/>
              </a:spcBef>
              <a:buClr>
                <a:srgbClr val="929292"/>
              </a:buClr>
              <a:buSzPct val="65000"/>
              <a:buFont typeface="Zapf Dingbats"/>
              <a:buChar char="❖"/>
              <a:defRPr sz="4200"/>
            </a:pPr>
            <a:r>
              <a:t>Model suffer with some edge case</a:t>
            </a:r>
          </a:p>
        </p:txBody>
      </p:sp>
      <p:grpSp>
        <p:nvGrpSpPr>
          <p:cNvPr id="251" name="application.png"/>
          <p:cNvGrpSpPr/>
          <p:nvPr/>
        </p:nvGrpSpPr>
        <p:grpSpPr>
          <a:xfrm>
            <a:off x="9774914" y="1151081"/>
            <a:ext cx="14224001" cy="11413838"/>
            <a:chOff x="0" y="0"/>
            <a:chExt cx="14224000" cy="11413836"/>
          </a:xfrm>
        </p:grpSpPr>
        <p:pic>
          <p:nvPicPr>
            <p:cNvPr id="250" name="application.png" descr="application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13970000" cy="1108363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9" name="application.png" descr="application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4224000" cy="1141383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hank Yo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References</a:t>
            </a:r>
          </a:p>
        </p:txBody>
      </p:sp>
      <p:sp>
        <p:nvSpPr>
          <p:cNvPr id="256" name="Almabdy, Soad &amp; Elrefaei, Lamiaa. (2019). Deep Convolutional Neural Network-Based Approaches for Face Recognition. Applied Sciences. 9. 4397. 10.3390/app9204397.…"/>
          <p:cNvSpPr txBox="1"/>
          <p:nvPr/>
        </p:nvSpPr>
        <p:spPr>
          <a:xfrm>
            <a:off x="942513" y="3314700"/>
            <a:ext cx="22498974" cy="8574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1211884" lvl="2" indent="-358444" algn="l" defTabSz="577850">
              <a:lnSpc>
                <a:spcPct val="120000"/>
              </a:lnSpc>
              <a:spcBef>
                <a:spcPts val="1700"/>
              </a:spcBef>
              <a:buClr>
                <a:srgbClr val="929292"/>
              </a:buClr>
              <a:buSzPct val="60000"/>
              <a:buFont typeface="Zapf Dingbats"/>
              <a:buChar char="❖"/>
              <a:defRPr sz="2940"/>
            </a:pPr>
            <a:r>
              <a:t>Almabdy, Soad &amp; Elrefaei, Lamiaa. (2019). Deep Convolutional Neural Network-Based Approaches for Face Recognition. Applied Sciences. 9. 4397. 10.3390/app9204397. </a:t>
            </a:r>
          </a:p>
          <a:p>
            <a:pPr marL="1211884" lvl="2" indent="-358444" algn="l" defTabSz="577850">
              <a:lnSpc>
                <a:spcPct val="120000"/>
              </a:lnSpc>
              <a:spcBef>
                <a:spcPts val="1700"/>
              </a:spcBef>
              <a:buClr>
                <a:srgbClr val="929292"/>
              </a:buClr>
              <a:buSzPct val="60000"/>
              <a:buFont typeface="Zapf Dingbats"/>
              <a:buChar char="❖"/>
              <a:defRPr sz="2940"/>
            </a:pPr>
            <a:r>
              <a:t>Ouaknine, Arthur. “Review of Deep Learning Algorithms for Object Detection.” Medium. Zyl Story, February 5, 2018. https://medium.com/zylapp/review-of-deep-learning-algorithms-for-object-detection-c1f3d437b852. </a:t>
            </a:r>
          </a:p>
          <a:p>
            <a:pPr marL="1211884" lvl="2" indent="-358444" algn="l" defTabSz="577850">
              <a:lnSpc>
                <a:spcPct val="120000"/>
              </a:lnSpc>
              <a:spcBef>
                <a:spcPts val="1700"/>
              </a:spcBef>
              <a:buClr>
                <a:srgbClr val="929292"/>
              </a:buClr>
              <a:buSzPct val="60000"/>
              <a:buFont typeface="Zapf Dingbats"/>
              <a:buChar char="❖"/>
              <a:defRPr sz="2940"/>
            </a:pPr>
            <a:r>
              <a:t>Follow meAjitesh KumarI have been recently working in the area of Data analytics including Data Science and Machine Learning / Deep Learning. I am also passionate about different technologies including programming languages such as Java/JEE. “What's Softmax Function &amp;amp; Why Do We Need It?” Data Analytics, October 16, 2020. https://vitalflux.com/what-softmax-function-why-needed-machine-learning/. </a:t>
            </a:r>
          </a:p>
          <a:p>
            <a:pPr marL="1211884" lvl="2" indent="-358444" algn="l" defTabSz="577850">
              <a:lnSpc>
                <a:spcPct val="120000"/>
              </a:lnSpc>
              <a:spcBef>
                <a:spcPts val="1700"/>
              </a:spcBef>
              <a:buClr>
                <a:srgbClr val="929292"/>
              </a:buClr>
              <a:buSzPct val="60000"/>
              <a:buFont typeface="Zapf Dingbats"/>
              <a:buChar char="❖"/>
              <a:defRPr sz="2940"/>
            </a:pPr>
            <a:r>
              <a:t>“Derivative of Cross Entropy The.” derivative of cross entropy The – YCWW. Accessed April 29, 2022. https://www.billicbs.co/derivative-of-cross-entropy-the/. </a:t>
            </a:r>
          </a:p>
          <a:p>
            <a:pPr marL="1211884" lvl="2" indent="-358444" algn="l" defTabSz="577850">
              <a:lnSpc>
                <a:spcPct val="120000"/>
              </a:lnSpc>
              <a:spcBef>
                <a:spcPts val="1700"/>
              </a:spcBef>
              <a:buClr>
                <a:srgbClr val="929292"/>
              </a:buClr>
              <a:buSzPct val="60000"/>
              <a:buFont typeface="Zapf Dingbats"/>
              <a:buChar char="❖"/>
              <a:defRPr sz="2940"/>
            </a:pPr>
            <a:r>
              <a:t>Gad, Ahmed Fawzy. “Implementing Gradient Descent in Python, Part 2: Extending for Any Number of Inputs.” Paperspace Blog. Paperspace Blog, April 9, 2021. https://blog.paperspace.com/part-2-generic-python-implementation-of-gradient-descent-for-nn-optimization/. 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ferences Con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References Con.</a:t>
            </a:r>
          </a:p>
        </p:txBody>
      </p:sp>
      <p:sp>
        <p:nvSpPr>
          <p:cNvPr id="259" name="Michael Taylor. Neural Networks: A visual introduction for beginners. Blue Windmill Media, 2017.…"/>
          <p:cNvSpPr txBox="1"/>
          <p:nvPr/>
        </p:nvSpPr>
        <p:spPr>
          <a:xfrm>
            <a:off x="942513" y="3314700"/>
            <a:ext cx="22498974" cy="8574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1211884" lvl="2" indent="-358444" algn="l" defTabSz="577850">
              <a:lnSpc>
                <a:spcPct val="120000"/>
              </a:lnSpc>
              <a:spcBef>
                <a:spcPts val="1700"/>
              </a:spcBef>
              <a:buClr>
                <a:srgbClr val="929292"/>
              </a:buClr>
              <a:buSzPct val="60000"/>
              <a:buFont typeface="Zapf Dingbats"/>
              <a:buChar char="❖"/>
              <a:defRPr sz="2940"/>
            </a:pPr>
            <a:r>
              <a:t>Michael Taylor. Neural Networks: A visual introduction for beginners. Blue Windmill Media, 2017.</a:t>
            </a:r>
          </a:p>
          <a:p>
            <a:pPr marL="1211884" lvl="2" indent="-358444" algn="l" defTabSz="577850">
              <a:lnSpc>
                <a:spcPct val="120000"/>
              </a:lnSpc>
              <a:spcBef>
                <a:spcPts val="1700"/>
              </a:spcBef>
              <a:buClr>
                <a:srgbClr val="929292"/>
              </a:buClr>
              <a:buSzPct val="60000"/>
              <a:buFont typeface="Zapf Dingbats"/>
              <a:buChar char="❖"/>
              <a:defRPr sz="2940"/>
            </a:pPr>
            <a:r>
              <a:t>“Convolutional Neural Network: An Overview.” Analytics Vidhya, March 15, 2022. https://www.analyticsvidhya.com/blog/2022/01/convolutional-neural-network-an-overview/. </a:t>
            </a:r>
          </a:p>
          <a:p>
            <a:pPr marL="1211884" lvl="2" indent="-358444" algn="l" defTabSz="577850">
              <a:lnSpc>
                <a:spcPct val="120000"/>
              </a:lnSpc>
              <a:spcBef>
                <a:spcPts val="1700"/>
              </a:spcBef>
              <a:buClr>
                <a:srgbClr val="929292"/>
              </a:buClr>
              <a:buSzPct val="60000"/>
              <a:buFont typeface="Zapf Dingbats"/>
              <a:buChar char="❖"/>
              <a:defRPr sz="2940"/>
            </a:pPr>
            <a:r>
              <a:t>Diterbitkan oleh Benny Prijono Lihat semua pos dari Benny Prijono, Diterbitkan oleh Benny Prijono, Benny Prijono, Lihat semua pos dari Benny Prijono, pkab berkata:Juni 14, Pkab Berkata: Benny Prijono berkata:Juni 21, Benny Prijono berkata: Silver berkata: and Nama (wajib). “Student Notes: Convolutional Neural Networks (CNN) Introduction.” Belajar Pembelajaran Mesin Indonesia, April 3, 2018. https://indoml.com/2018/03/07/student-notes-convolutional-neural-networks-cnn-introduction/. </a:t>
            </a:r>
          </a:p>
          <a:p>
            <a:pPr marL="1211884" lvl="2" indent="-358444" algn="l" defTabSz="577850">
              <a:lnSpc>
                <a:spcPct val="120000"/>
              </a:lnSpc>
              <a:spcBef>
                <a:spcPts val="1700"/>
              </a:spcBef>
              <a:buClr>
                <a:srgbClr val="929292"/>
              </a:buClr>
              <a:buSzPct val="60000"/>
              <a:buFont typeface="Zapf Dingbats"/>
              <a:buChar char="❖"/>
              <a:defRPr sz="2940"/>
            </a:pPr>
            <a:r>
              <a:t>“Papers with Code - Max Pooling Explained.” Explained | Papers With Code. Accessed April 22, 2022. https://paperswithcode.com/method/max-pooling. </a:t>
            </a:r>
          </a:p>
          <a:p>
            <a:pPr marL="1211884" lvl="2" indent="-358444" algn="l" defTabSz="577850">
              <a:lnSpc>
                <a:spcPct val="120000"/>
              </a:lnSpc>
              <a:spcBef>
                <a:spcPts val="1700"/>
              </a:spcBef>
              <a:buClr>
                <a:srgbClr val="929292"/>
              </a:buClr>
              <a:buSzPct val="60000"/>
              <a:buFont typeface="Zapf Dingbats"/>
              <a:buChar char="❖"/>
              <a:defRPr sz="2940"/>
            </a:pPr>
            <a:r>
              <a:t>Kumar, Dr. Vaibhav. “Mobilenet vs RESNET50 - Two CNN Transfer Learning Light Frameworks.” Analytics India Magazine, June 27, 2021. https://analyticsindiamag.com/mobilenet-vs-resnet50-two-cnn-transfer-learning-light-frameworks/.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Image Classification Tas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r>
              <a:t>Image Classification Task</a:t>
            </a:r>
          </a:p>
        </p:txBody>
      </p:sp>
      <p:sp>
        <p:nvSpPr>
          <p:cNvPr id="170" name="First step of vision interpretation process"/>
          <p:cNvSpPr txBox="1">
            <a:spLocks noGrp="1"/>
          </p:cNvSpPr>
          <p:nvPr>
            <p:ph type="body" sz="quarter" idx="1"/>
          </p:nvPr>
        </p:nvSpPr>
        <p:spPr>
          <a:xfrm>
            <a:off x="15532100" y="9404077"/>
            <a:ext cx="7950200" cy="3340101"/>
          </a:xfrm>
          <a:prstGeom prst="rect">
            <a:avLst/>
          </a:prstGeom>
        </p:spPr>
        <p:txBody>
          <a:bodyPr/>
          <a:lstStyle/>
          <a:p>
            <a:r>
              <a:t>First step of vision interpretation process</a:t>
            </a:r>
          </a:p>
        </p:txBody>
      </p:sp>
      <p:grpSp>
        <p:nvGrpSpPr>
          <p:cNvPr id="173" name="Ouaknine, Arthur. “Review of Deep Learning Algorithms for Object Detection.” Medium. Zyl Story, February 5, 2018. https://medium.com/zylapp/review-of-deep-learning-algorithms-for-object-detection-c1f3d437b852. "/>
          <p:cNvGrpSpPr/>
          <p:nvPr/>
        </p:nvGrpSpPr>
        <p:grpSpPr>
          <a:xfrm>
            <a:off x="3175000" y="762000"/>
            <a:ext cx="18034000" cy="7721600"/>
            <a:chOff x="0" y="0"/>
            <a:chExt cx="18034000" cy="7721600"/>
          </a:xfrm>
        </p:grpSpPr>
        <p:pic>
          <p:nvPicPr>
            <p:cNvPr id="172" name="Ouaknine, Arthur. “Review of Deep Learning Algorithms for Object Detection.” Medium. Zyl Story, February 5, 2018. https://medium.com/zylapp/review-of-deep-learning-algorithms-for-object-detection-c1f3d437b852. " descr="Ouaknine, Arthur. “Review of Deep Learning Algorithms for Object Detection.” Medium. Zyl Story, February 5, 2018. https://medium.com/zylapp/review-of-deep-learning-algorithms-for-object-detection-c1f3d437b852. 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17780000" cy="7391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1" name="Ouaknine, Arthur. “Review of Deep Learning Algorithms for Object Detection.” Medium. Zyl Story, February 5, 2018. https://medium.com/zylapp/review-of-deep-learning-algorithms-for-object-detection-c1f3d437b852. " descr="Ouaknine, Arthur. “Review of Deep Learning Algorithms for Object Detection.” Medium. Zyl Story, February 5, 2018. https://medium.com/zylapp/review-of-deep-learning-algorithms-for-object-detection-c1f3d437b852. 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034000" cy="77216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ully Connected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Fully Connected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Forward Propagation: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636055" y="3873500"/>
                <a:ext cx="9554890" cy="8928100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ClrTx/>
                  <a:buSzTx/>
                  <a:buFontTx/>
                  <a:buNone/>
                  <a:defRPr b="1"/>
                </a:pPr>
                <a:r>
                  <a:t>Forward Propagation:</a:t>
                </a:r>
              </a:p>
              <a:p>
                <a14:m>
                  <m:oMath xmlns:m="http://schemas.openxmlformats.org/officeDocument/2006/math">
                    <m:r>
                      <a:rPr sz="46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𝑁𝑒𝑡𝑖𝑛𝑝𝑢𝑡</m:t>
                    </m:r>
                    <m:r>
                      <a:rPr sz="46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sz="46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+</m:t>
                    </m:r>
                    <m:limUpp>
                      <m:limUppPr>
                        <m:ctrlP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sz="46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sz="46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sz="46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46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lim>
                        </m:limLow>
                      </m:e>
                      <m:lim>
                        <m: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Upp>
                    <m:sSub>
                      <m:sSubPr>
                        <m:ctrlP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endParaRPr/>
              </a:p>
              <a:p>
                <a:r>
                  <a:t>ReLU: </a:t>
                </a:r>
                <a14:m>
                  <m:oMath xmlns:m="http://schemas.openxmlformats.org/officeDocument/2006/math">
                    <m:r>
                      <a:rPr sz="46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sz="46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6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sz="46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46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𝑚𝑎𝑥</m:t>
                    </m:r>
                    <m:r>
                      <a:rPr sz="46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sz="46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sz="46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r>
                  <a:t>e.g: </a:t>
                </a:r>
                <a14:m>
                  <m:oMath xmlns:m="http://schemas.openxmlformats.org/officeDocument/2006/math">
                    <m:r>
                      <a:rPr sz="46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sz="46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sz="46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46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𝑚𝑎𝑥</m:t>
                    </m:r>
                    <m:r>
                      <a:rPr sz="46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sz="46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+</m:t>
                    </m:r>
                    <m:limUpp>
                      <m:limUppPr>
                        <m:ctrlP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sz="46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sz="46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sz="46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46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lim>
                        </m:limLow>
                      </m:e>
                      <m:lim>
                        <m: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Upp>
                    <m:sSub>
                      <m:sSubPr>
                        <m:ctrlP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46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sz="46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176" name="Forward Propagation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636055" y="3873500"/>
                <a:ext cx="9554890" cy="8928100"/>
              </a:xfrm>
              <a:prstGeom prst="rect">
                <a:avLst/>
              </a:prstGeom>
              <a:blipFill>
                <a:blip r:embed="rId2"/>
                <a:stretch>
                  <a:fillRect l="-2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9" name="fc_ffn.png"/>
          <p:cNvGrpSpPr/>
          <p:nvPr/>
        </p:nvGrpSpPr>
        <p:grpSpPr>
          <a:xfrm>
            <a:off x="12325350" y="5041900"/>
            <a:ext cx="11417300" cy="6591300"/>
            <a:chOff x="0" y="0"/>
            <a:chExt cx="11417300" cy="6591300"/>
          </a:xfrm>
        </p:grpSpPr>
        <p:pic>
          <p:nvPicPr>
            <p:cNvPr id="178" name="fc_ffn.png" descr="fc_ff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00" y="88900"/>
              <a:ext cx="11163300" cy="62611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7" name="fc_ffn.png" descr="fc_ffn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1417300" cy="65913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ully Connected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Fully Connected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Error Evaluation: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982592" y="3803650"/>
                <a:ext cx="10861816" cy="8928100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ClrTx/>
                  <a:buSzTx/>
                  <a:buFontTx/>
                  <a:buNone/>
                  <a:defRPr b="1"/>
                </a:pPr>
                <a:r>
                  <a:t>Error Evaluation:</a:t>
                </a:r>
              </a:p>
              <a:p>
                <a:r>
                  <a:t>Softmax layer: </a:t>
                </a:r>
              </a:p>
              <a:p>
                <a:pPr lvl="1"/>
                <a:r>
                  <a:t>Raw output </a:t>
                </a:r>
                <a14:m>
                  <m:oMath xmlns:m="http://schemas.openxmlformats.org/officeDocument/2006/math">
                    <m:r>
                      <a:rPr sz="53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t> predicted probability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sz="45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sz="45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sz="45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lim>
                            <m:r>
                              <a:rPr sz="45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̂</m:t>
                            </m:r>
                          </m:lim>
                        </m:limUpp>
                      </m:e>
                      <m:sub>
                        <m:r>
                          <a:rPr sz="45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4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sz="4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5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5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sz="45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4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sz="45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sz="45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45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sz="4500" i="1">
                                    <a:solidFill>
                                      <a:srgbClr val="41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4500" i="1">
                                    <a:solidFill>
                                      <a:srgbClr val="41404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sz="4500" i="1">
                                    <a:solidFill>
                                      <a:srgbClr val="41404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sz="45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sz="45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sz="45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sz="45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p>
                              <m:sSupPr>
                                <m:ctrlPr>
                                  <a:rPr sz="4500" i="1">
                                    <a:solidFill>
                                      <a:srgbClr val="41404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sz="4500" i="1">
                                    <a:solidFill>
                                      <a:srgbClr val="41404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sz="4500" i="1">
                                        <a:solidFill>
                                          <a:srgbClr val="41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sz="4500" i="1">
                                        <a:solidFill>
                                          <a:srgbClr val="41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sz="4500" i="1">
                                        <a:solidFill>
                                          <a:srgbClr val="41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  <m:r>
                      <m:rPr>
                        <m:nor/>
                      </m:rPr>
                      <a:rPr sz="4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with</m:t>
                    </m:r>
                    <m:r>
                      <a:rPr sz="4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4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=1,2,...,</m:t>
                    </m:r>
                    <m:r>
                      <a:rPr sz="45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182" name="Error Evaluation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982592" y="3803650"/>
                <a:ext cx="10861816" cy="8928100"/>
              </a:xfrm>
              <a:prstGeom prst="rect">
                <a:avLst/>
              </a:prstGeom>
              <a:blipFill>
                <a:blip r:embed="rId2"/>
                <a:stretch>
                  <a:fillRect l="-2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5" name="Follow meAjitesh KumarI have been recently working in the area of Data analytics including Data Science and Machine Learning / Deep Learning. I am also passionate about different technologies including programming languages such as Java/JEE. “What's Soft"/>
          <p:cNvGrpSpPr/>
          <p:nvPr/>
        </p:nvGrpSpPr>
        <p:grpSpPr>
          <a:xfrm>
            <a:off x="13730944" y="8982327"/>
            <a:ext cx="9005121" cy="4771068"/>
            <a:chOff x="0" y="0"/>
            <a:chExt cx="9005120" cy="4771066"/>
          </a:xfrm>
        </p:grpSpPr>
        <p:pic>
          <p:nvPicPr>
            <p:cNvPr id="184" name="Follow meAjitesh KumarI have been recently working in the area of Data analytics including Data Science and Machine Learning / Deep Learning. I am also passionate about different technologies including programming languages such as Java/JEE. “What's Soft" descr="Follow meAjitesh KumarI have been recently working in the area of Data analytics including Data Science and Machine Learning / Deep Learning. I am also passionate about different technologies including programming languages such as Java/JEE. “What's Softmax Function &amp;amp; Why Do We Need It?” Data Analytics, October 16, 2020. https://vitalflux.com/what-softmax-function-why-needed-machine-learning/. 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00" y="88900"/>
              <a:ext cx="8751121" cy="444086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3" name="Follow meAjitesh KumarI have been recently working in the area of Data analytics including Data Science and Machine Learning / Deep Learning. I am also passionate about different technologies including programming languages such as Java/JEE. “What's Soft" descr="Follow meAjitesh KumarI have been recently working in the area of Data analytics including Data Science and Machine Learning / Deep Learning. I am also passionate about different technologies including programming languages such as Java/JEE. “What's Softmax Function &amp;amp; Why Do We Need It?” Data Analytics, October 16, 2020. https://vitalflux.com/what-softmax-function-why-needed-machine-learning/. 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9005121" cy="4771067"/>
            </a:xfrm>
            <a:prstGeom prst="rect">
              <a:avLst/>
            </a:prstGeom>
            <a:effectLst/>
          </p:spPr>
        </p:pic>
      </p:grpSp>
      <p:grpSp>
        <p:nvGrpSpPr>
          <p:cNvPr id="188" name="Screen Shot 2022-04-29 at 3.40.27 PM.png"/>
          <p:cNvGrpSpPr/>
          <p:nvPr/>
        </p:nvGrpSpPr>
        <p:grpSpPr>
          <a:xfrm>
            <a:off x="14296505" y="3054350"/>
            <a:ext cx="7874001" cy="5959227"/>
            <a:chOff x="0" y="0"/>
            <a:chExt cx="7874000" cy="5959226"/>
          </a:xfrm>
        </p:grpSpPr>
        <p:pic>
          <p:nvPicPr>
            <p:cNvPr id="187" name="Screen Shot 2022-04-29 at 3.40.27 PM.png" descr="Screen Shot 2022-04-29 at 3.40.27 PM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000" y="88900"/>
              <a:ext cx="7620000" cy="56290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6" name="Screen Shot 2022-04-29 at 3.40.27 PM.png" descr="Screen Shot 2022-04-29 at 3.40.27 PM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7874000" cy="595922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ully Connected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Fully Connected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Error Evaluation 2: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982592" y="3803650"/>
                <a:ext cx="10861816" cy="8928100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 defTabSz="742950">
                  <a:spcBef>
                    <a:spcPts val="2200"/>
                  </a:spcBef>
                  <a:buClrTx/>
                  <a:buSzTx/>
                  <a:buFontTx/>
                  <a:buNone/>
                  <a:defRPr sz="3780" b="1"/>
                </a:pPr>
                <a:r>
                  <a:t>Error Evaluation 2:</a:t>
                </a:r>
              </a:p>
              <a:p>
                <a:pPr marL="457200" indent="-457200" defTabSz="742950">
                  <a:spcBef>
                    <a:spcPts val="2200"/>
                  </a:spcBef>
                  <a:defRPr sz="3780"/>
                </a:pPr>
                <a:r>
                  <a:t>Cross-Entropy (loss function):</a:t>
                </a:r>
              </a:p>
              <a:p>
                <a:pPr marL="914400" lvl="1" indent="-457200" defTabSz="742950">
                  <a:spcBef>
                    <a:spcPts val="2200"/>
                  </a:spcBef>
                  <a:defRPr sz="3780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sz="40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CE</m:t>
                    </m:r>
                    <m:r>
                      <m:rPr>
                        <m:nor/>
                      </m:rPr>
                      <a:rPr sz="40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sz="40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of</m:t>
                    </m:r>
                    <m:sSub>
                      <m:sSubPr>
                        <m:ctrlPr>
                          <a:rPr sz="405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sz="405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sz="405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lim>
                            <m:r>
                              <a:rPr sz="405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̂</m:t>
                            </m:r>
                          </m:lim>
                        </m:limUpp>
                      </m:e>
                      <m:sub>
                        <m:r>
                          <a:rPr sz="405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40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limUpp>
                      <m:limUppPr>
                        <m:ctrlPr>
                          <a:rPr sz="405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sz="405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sz="405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sz="405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405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lim>
                        </m:limLow>
                      </m:e>
                      <m:lim>
                        <m:r>
                          <a:rPr sz="405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Upp>
                    <m:sSub>
                      <m:sSubPr>
                        <m:ctrlPr>
                          <a:rPr sz="405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sz="405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40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sz="40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sz="40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05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sz="405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sz="405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lim>
                            <m:r>
                              <a:rPr sz="405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̂</m:t>
                            </m:r>
                          </m:lim>
                        </m:limUpp>
                      </m:e>
                      <m:sub>
                        <m:r>
                          <a:rPr sz="405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40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marL="1371600" lvl="2" indent="-457200" defTabSz="742950">
                  <a:spcBef>
                    <a:spcPts val="2200"/>
                  </a:spcBef>
                  <a:defRPr sz="378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465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65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sz="465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t> - expected class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35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/>
                      <m:sub>
                        <m:r>
                          <a:rPr sz="535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t>’s value for img</a:t>
                </a:r>
              </a:p>
              <a:p>
                <a:pPr marL="1371600" lvl="2" indent="-457200" defTabSz="742950">
                  <a:spcBef>
                    <a:spcPts val="2200"/>
                  </a:spcBef>
                  <a:defRPr sz="378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405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sz="405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sz="405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lim>
                            <m:r>
                              <a:rPr sz="405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̂</m:t>
                            </m:r>
                          </m:lim>
                        </m:limUpp>
                      </m:e>
                      <m:sub>
                        <m:r>
                          <a:rPr sz="405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t> - predicted class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35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/>
                      <m:sub>
                        <m:r>
                          <a:rPr sz="535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t>’s prob. for img</a:t>
                </a:r>
              </a:p>
              <a:p>
                <a:pPr marL="457200" indent="-457200" defTabSz="742950">
                  <a:spcBef>
                    <a:spcPts val="2200"/>
                  </a:spcBef>
                  <a:defRPr sz="3780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sz="39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Tot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CE</m:t>
                    </m:r>
                    <m:r>
                      <a:rPr sz="39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Upp>
                      <m:limUppPr>
                        <m:ctrlPr>
                          <a:rPr sz="39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sz="39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sz="39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sz="39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39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lim>
                        </m:limLow>
                      </m:e>
                      <m:lim>
                        <m:r>
                          <a:rPr sz="39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lim>
                    </m:limUpp>
                    <m:r>
                      <m:rPr>
                        <m:nor/>
                      </m:rPr>
                      <a:rPr sz="39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CE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of</m:t>
                    </m:r>
                    <m:sSub>
                      <m:sSubPr>
                        <m:ctrlPr>
                          <a:rPr sz="39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sz="39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sz="39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lim>
                            <m:r>
                              <a:rPr sz="3900" i="1">
                                <a:solidFill>
                                  <a:srgbClr val="414040"/>
                                </a:solidFill>
                                <a:latin typeface="Cambria Math" panose="02040503050406030204" pitchFamily="18" charset="0"/>
                              </a:rPr>
                              <m:t>̂</m:t>
                            </m:r>
                          </m:lim>
                        </m:limUpp>
                      </m:e>
                      <m:sub>
                        <m:r>
                          <a:rPr sz="39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  <a:p>
                <a:pPr marL="457200" indent="-457200" defTabSz="742950">
                  <a:spcBef>
                    <a:spcPts val="2200"/>
                  </a:spcBef>
                  <a:defRPr sz="3780"/>
                </a:pPr>
                <a:r>
                  <a:rPr b="1"/>
                  <a:t>Goal:</a:t>
                </a:r>
                <a:r>
                  <a:t> Bring Tot. CE to minimum value</a:t>
                </a:r>
              </a:p>
            </p:txBody>
          </p:sp>
        </mc:Choice>
        <mc:Fallback xmlns="">
          <p:sp>
            <p:nvSpPr>
              <p:cNvPr id="191" name="Error Evaluation 2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982592" y="3803650"/>
                <a:ext cx="10861816" cy="8928100"/>
              </a:xfrm>
              <a:prstGeom prst="rect">
                <a:avLst/>
              </a:prstGeom>
              <a:blipFill>
                <a:blip r:embed="rId2"/>
                <a:stretch>
                  <a:fillRect l="-2220"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4" name="“Derivative of Cross Entropy The.” derivative of cross entropy The – YCWW. Accessed April 29, 2022. https://www.billicbs.co/derivative-of-cross-entropy-the/. "/>
          <p:cNvGrpSpPr/>
          <p:nvPr/>
        </p:nvGrpSpPr>
        <p:grpSpPr>
          <a:xfrm>
            <a:off x="12509500" y="4266584"/>
            <a:ext cx="11049000" cy="8002232"/>
            <a:chOff x="0" y="0"/>
            <a:chExt cx="11049000" cy="8002231"/>
          </a:xfrm>
        </p:grpSpPr>
        <p:pic>
          <p:nvPicPr>
            <p:cNvPr id="193" name="“Derivative of Cross Entropy The.” derivative of cross entropy The – YCWW. Accessed April 29, 2022. https://www.billicbs.co/derivative-of-cross-entropy-the/. " descr="“Derivative of Cross Entropy The.” derivative of cross entropy The – YCWW. Accessed April 29, 2022. https://www.billicbs.co/derivative-of-cross-entropy-the/. 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00" y="88900"/>
              <a:ext cx="10795000" cy="767203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2" name="“Derivative of Cross Entropy The.” derivative of cross entropy The – YCWW. Accessed April 29, 2022. https://www.billicbs.co/derivative-of-cross-entropy-the/. " descr="“Derivative of Cross Entropy The.” derivative of cross entropy The – YCWW. Accessed April 29, 2022. https://www.billicbs.co/derivative-of-cross-entropy-the/. 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1049000" cy="800223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Fully Connected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Fully Connected Network</a:t>
            </a:r>
          </a:p>
        </p:txBody>
      </p:sp>
      <p:sp>
        <p:nvSpPr>
          <p:cNvPr id="197" name="Double-click to edi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200" name="Michael Taylor. Neural Networks: A visual introduction for beginners. Blue Windmill Media, 2017."/>
          <p:cNvGrpSpPr/>
          <p:nvPr/>
        </p:nvGrpSpPr>
        <p:grpSpPr>
          <a:xfrm>
            <a:off x="15467941" y="649791"/>
            <a:ext cx="8027717" cy="5529637"/>
            <a:chOff x="0" y="0"/>
            <a:chExt cx="8027716" cy="5529636"/>
          </a:xfrm>
        </p:grpSpPr>
        <p:pic>
          <p:nvPicPr>
            <p:cNvPr id="199" name="Michael Taylor. Neural Networks: A visual introduction for beginners. Blue Windmill Media, 2017." descr="Michael Taylor. Neural Networks: A visual introduction for beginners. Blue Windmill Media, 2017.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7773717" cy="519943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8" name="Michael Taylor. Neural Networks: A visual introduction for beginners. Blue Windmill Media, 2017." descr="Michael Taylor. Neural Networks: A visual introduction for beginners. Blue Windmill Media, 2017.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027717" cy="5529637"/>
            </a:xfrm>
            <a:prstGeom prst="rect">
              <a:avLst/>
            </a:prstGeom>
            <a:effectLst/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radient Computation:…"/>
              <p:cNvSpPr txBox="1"/>
              <p:nvPr/>
            </p:nvSpPr>
            <p:spPr>
              <a:xfrm>
                <a:off x="942513" y="4622800"/>
                <a:ext cx="22498974" cy="814288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>
                <a:normAutofit/>
              </a:bodyPr>
              <a:lstStyle/>
              <a:p>
                <a:pPr algn="l" defTabSz="792479">
                  <a:lnSpc>
                    <a:spcPct val="120000"/>
                  </a:lnSpc>
                  <a:spcBef>
                    <a:spcPts val="2400"/>
                  </a:spcBef>
                  <a:defRPr sz="4032" b="1"/>
                </a:pPr>
                <a:r>
                  <a:rPr dirty="0"/>
                  <a:t>Gradient Computation:</a:t>
                </a:r>
              </a:p>
              <a:p>
                <a:pPr marL="1463039" lvl="2" indent="-487679" algn="l" defTabSz="792479">
                  <a:lnSpc>
                    <a:spcPct val="120000"/>
                  </a:lnSpc>
                  <a:spcBef>
                    <a:spcPts val="2400"/>
                  </a:spcBef>
                  <a:buClr>
                    <a:srgbClr val="929292"/>
                  </a:buClr>
                  <a:buSzPct val="65000"/>
                  <a:buFont typeface="Zapf Dingbats"/>
                  <a:buChar char="❖"/>
                  <a:defRPr sz="4032"/>
                </a:pPr>
                <a:r>
                  <a:rPr dirty="0"/>
                  <a:t>Partial derivative — effect of a variable to a function</a:t>
                </a:r>
              </a:p>
              <a:p>
                <a:pPr marL="1463039" lvl="2" indent="-487679" algn="l" defTabSz="792479">
                  <a:lnSpc>
                    <a:spcPct val="120000"/>
                  </a:lnSpc>
                  <a:spcBef>
                    <a:spcPts val="2400"/>
                  </a:spcBef>
                  <a:buClr>
                    <a:srgbClr val="929292"/>
                  </a:buClr>
                  <a:buSzPct val="65000"/>
                  <a:buFont typeface="Zapf Dingbats"/>
                  <a:buChar char="❖"/>
                  <a:defRPr sz="4032"/>
                </a:pPr>
                <a:r>
                  <a:rPr dirty="0" err="1"/>
                  <a:t>e.g</a:t>
                </a:r>
                <a:r>
                  <a:rPr dirty="0"/>
                  <a:t>: gradient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7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7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sz="47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dirty="0"/>
                  <a:t> — use with chain rule</a:t>
                </a:r>
              </a:p>
              <a:p>
                <a:pPr lvl="2" defTabSz="792479">
                  <a:lnSpc>
                    <a:spcPct val="120000"/>
                  </a:lnSpc>
                  <a:spcBef>
                    <a:spcPts val="2400"/>
                  </a:spcBef>
                  <a:defRPr sz="4032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nor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  <m:r>
                            <m:rPr>
                              <m:nor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CE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sz="42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Upp>
                      <m:f>
                        <m:fPr>
                          <m:ctrl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nor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CE</m:t>
                          </m:r>
                          <m:r>
                            <m:rPr>
                              <m:nor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sSub>
                            <m:sSubPr>
                              <m:ctrlP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limUpp>
                                <m:limUppPr>
                                  <m:ctrlPr>
                                    <a:rPr sz="4200" i="1">
                                      <a:solidFill>
                                        <a:srgbClr val="41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4200" i="1">
                                      <a:solidFill>
                                        <a:srgbClr val="41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lim>
                                  <m:r>
                                    <a:rPr sz="4200" i="1">
                                      <a:solidFill>
                                        <a:srgbClr val="414040"/>
                                      </a:solidFill>
                                      <a:latin typeface="Cambria Math" panose="02040503050406030204" pitchFamily="18" charset="0"/>
                                    </a:rPr>
                                    <m:t>̂</m:t>
                                  </m:r>
                                </m:lim>
                              </m:limUpp>
                            </m:e>
                            <m:sub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dirty="0"/>
              </a:p>
              <a:p>
                <a:pPr lvl="2" defTabSz="792479">
                  <a:lnSpc>
                    <a:spcPct val="120000"/>
                  </a:lnSpc>
                  <a:spcBef>
                    <a:spcPts val="2400"/>
                  </a:spcBef>
                  <a:defRPr sz="4032"/>
                </a:pPr>
                <a:r>
                  <a:rPr dirty="0"/>
                  <a:t>where</a:t>
                </a:r>
              </a:p>
              <a:p>
                <a:pPr lvl="1" defTabSz="792479">
                  <a:lnSpc>
                    <a:spcPct val="120000"/>
                  </a:lnSpc>
                  <a:spcBef>
                    <a:spcPts val="2400"/>
                  </a:spcBef>
                  <a:defRPr sz="4032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nor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CE</m:t>
                          </m:r>
                          <m:r>
                            <m:rPr>
                              <m:nor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sSub>
                            <m:sSubPr>
                              <m:ctrlP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limUpp>
                                <m:limUppPr>
                                  <m:ctrlPr>
                                    <a:rPr sz="4200" i="1">
                                      <a:solidFill>
                                        <a:srgbClr val="41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4200" i="1">
                                      <a:solidFill>
                                        <a:srgbClr val="41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lim>
                                  <m:r>
                                    <a:rPr sz="4200" i="1">
                                      <a:solidFill>
                                        <a:srgbClr val="414040"/>
                                      </a:solidFill>
                                      <a:latin typeface="Cambria Math" panose="02040503050406030204" pitchFamily="18" charset="0"/>
                                    </a:rPr>
                                    <m:t>̂</m:t>
                                  </m:r>
                                </m:lim>
                              </m:limUpp>
                            </m:e>
                            <m:sub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sz="42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nor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CE</m:t>
                          </m:r>
                          <m:r>
                            <m:rPr>
                              <m:nor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sSub>
                            <m:sSubPr>
                              <m:ctrlP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limUpp>
                                <m:limUppPr>
                                  <m:ctrlPr>
                                    <a:rPr sz="4200" i="1">
                                      <a:solidFill>
                                        <a:srgbClr val="41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4200" i="1">
                                      <a:solidFill>
                                        <a:srgbClr val="41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lim>
                                  <m:r>
                                    <a:rPr sz="4200" i="1">
                                      <a:solidFill>
                                        <a:srgbClr val="414040"/>
                                      </a:solidFill>
                                      <a:latin typeface="Cambria Math" panose="02040503050406030204" pitchFamily="18" charset="0"/>
                                    </a:rPr>
                                    <m:t>̂</m:t>
                                  </m:r>
                                </m:lim>
                              </m:limUpp>
                            </m:e>
                            <m:sub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limUpp>
                                <m:limUppPr>
                                  <m:ctrlPr>
                                    <a:rPr sz="4200" i="1">
                                      <a:solidFill>
                                        <a:srgbClr val="41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4200" i="1">
                                      <a:solidFill>
                                        <a:srgbClr val="41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lim>
                                  <m:r>
                                    <a:rPr sz="4200" i="1">
                                      <a:solidFill>
                                        <a:srgbClr val="414040"/>
                                      </a:solidFill>
                                      <a:latin typeface="Cambria Math" panose="02040503050406030204" pitchFamily="18" charset="0"/>
                                    </a:rPr>
                                    <m:t>̂</m:t>
                                  </m:r>
                                </m:lim>
                              </m:limUpp>
                            </m:e>
                            <m:sub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sz="42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limUpp>
                                <m:limUppPr>
                                  <m:ctrlPr>
                                    <a:rPr sz="4200" i="1">
                                      <a:solidFill>
                                        <a:srgbClr val="41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4200" i="1">
                                      <a:solidFill>
                                        <a:srgbClr val="41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lim>
                                  <m:r>
                                    <a:rPr sz="4200" i="1">
                                      <a:solidFill>
                                        <a:srgbClr val="414040"/>
                                      </a:solidFill>
                                      <a:latin typeface="Cambria Math" panose="02040503050406030204" pitchFamily="18" charset="0"/>
                                    </a:rPr>
                                    <m:t>̂</m:t>
                                  </m:r>
                                </m:lim>
                              </m:limUpp>
                            </m:e>
                            <m:sub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sz="42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netinput</m:t>
                          </m:r>
                        </m:den>
                      </m:f>
                      <m:r>
                        <a:rPr sz="420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netinput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sz="420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420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sz="4200" dirty="0"/>
              </a:p>
            </p:txBody>
          </p:sp>
        </mc:Choice>
        <mc:Fallback xmlns="">
          <p:sp>
            <p:nvSpPr>
              <p:cNvPr id="201" name="Gradient Computation: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13" y="4622800"/>
                <a:ext cx="22498974" cy="8142887"/>
              </a:xfrm>
              <a:prstGeom prst="rect">
                <a:avLst/>
              </a:prstGeom>
              <a:blipFill>
                <a:blip r:embed="rId4"/>
                <a:stretch>
                  <a:fillRect l="-1185" t="-467" b="-186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ully Connected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Fully Connected Network</a:t>
            </a:r>
          </a:p>
        </p:txBody>
      </p:sp>
      <p:sp>
        <p:nvSpPr>
          <p:cNvPr id="204" name="Double-click to edi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Gradient Descent - Learning:…"/>
          <p:cNvSpPr txBox="1"/>
          <p:nvPr/>
        </p:nvSpPr>
        <p:spPr>
          <a:xfrm>
            <a:off x="942513" y="4622800"/>
            <a:ext cx="22498974" cy="8142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lnSpc>
                <a:spcPct val="120000"/>
              </a:lnSpc>
              <a:spcBef>
                <a:spcPts val="2500"/>
              </a:spcBef>
              <a:defRPr sz="4200" b="1"/>
            </a:pPr>
            <a:r>
              <a:t>Gradient Descent - Learning:</a:t>
            </a:r>
          </a:p>
          <a:p>
            <a:pPr marL="1524000" lvl="2" indent="-508000" algn="l">
              <a:lnSpc>
                <a:spcPct val="120000"/>
              </a:lnSpc>
              <a:spcBef>
                <a:spcPts val="2500"/>
              </a:spcBef>
              <a:buClr>
                <a:srgbClr val="929292"/>
              </a:buClr>
              <a:buSzPct val="65000"/>
              <a:buFont typeface="Zapf Dingbats"/>
              <a:buChar char="❖"/>
              <a:defRPr sz="4200"/>
            </a:pPr>
            <a:r>
              <a:t>Step toward global min of Tot. CE</a:t>
            </a:r>
          </a:p>
          <a:p>
            <a:pPr marL="1524000" lvl="2" indent="-508000" algn="l">
              <a:lnSpc>
                <a:spcPct val="120000"/>
              </a:lnSpc>
              <a:spcBef>
                <a:spcPts val="2500"/>
              </a:spcBef>
              <a:buClr>
                <a:srgbClr val="929292"/>
              </a:buClr>
              <a:buSzPct val="65000"/>
              <a:buFont typeface="Zapf Dingbats"/>
              <a:buChar char="❖"/>
              <a:defRPr sz="4200"/>
            </a:pPr>
            <a:r>
              <a:t>Three GD methods:</a:t>
            </a:r>
          </a:p>
          <a:p>
            <a:pPr marL="2032000" lvl="3" indent="-508000" algn="l">
              <a:lnSpc>
                <a:spcPct val="120000"/>
              </a:lnSpc>
              <a:spcBef>
                <a:spcPts val="2500"/>
              </a:spcBef>
              <a:buClr>
                <a:srgbClr val="929292"/>
              </a:buClr>
              <a:buSzPct val="65000"/>
              <a:buFont typeface="Zapf Dingbats"/>
              <a:buChar char="❖"/>
              <a:defRPr sz="4200"/>
            </a:pPr>
            <a:r>
              <a:t>Full-Batch GD — guaranteed global min, but slow</a:t>
            </a:r>
          </a:p>
          <a:p>
            <a:pPr marL="2032000" lvl="3" indent="-508000" algn="l">
              <a:lnSpc>
                <a:spcPct val="120000"/>
              </a:lnSpc>
              <a:spcBef>
                <a:spcPts val="2500"/>
              </a:spcBef>
              <a:buClr>
                <a:srgbClr val="929292"/>
              </a:buClr>
              <a:buSzPct val="65000"/>
              <a:buFont typeface="Zapf Dingbats"/>
              <a:buChar char="❖"/>
              <a:defRPr sz="4200"/>
            </a:pPr>
            <a:r>
              <a:t>Stochastic GD (SGD) — fast, but might never converge</a:t>
            </a:r>
          </a:p>
          <a:p>
            <a:pPr marL="2032000" lvl="3" indent="-508000" algn="l">
              <a:lnSpc>
                <a:spcPct val="120000"/>
              </a:lnSpc>
              <a:spcBef>
                <a:spcPts val="2500"/>
              </a:spcBef>
              <a:buClr>
                <a:srgbClr val="929292"/>
              </a:buClr>
              <a:buSzPct val="65000"/>
              <a:buFont typeface="Zapf Dingbats"/>
              <a:buChar char="❖"/>
              <a:defRPr sz="4200"/>
            </a:pPr>
            <a:r>
              <a:t>Mini-Batch GD — tradeoff between speed and reliability</a:t>
            </a:r>
          </a:p>
        </p:txBody>
      </p:sp>
      <p:grpSp>
        <p:nvGrpSpPr>
          <p:cNvPr id="208" name="Gad, Ahmed Fawzy. “Implementing Gradient Descent in Python, Part 2: Extending for Any Number of Inputs.” Paperspace Blog. Paperspace Blog, April 9, 2021. https://blog.paperspace.com/part-2-generic-python-implementation-of-gradient-descent-for-nn-optimiza"/>
          <p:cNvGrpSpPr/>
          <p:nvPr/>
        </p:nvGrpSpPr>
        <p:grpSpPr>
          <a:xfrm>
            <a:off x="15475235" y="637091"/>
            <a:ext cx="8013130" cy="6621212"/>
            <a:chOff x="0" y="0"/>
            <a:chExt cx="8013129" cy="6621211"/>
          </a:xfrm>
        </p:grpSpPr>
        <p:pic>
          <p:nvPicPr>
            <p:cNvPr id="207" name="Gad, Ahmed Fawzy. “Implementing Gradient Descent in Python, Part 2: Extending for Any Number of Inputs.” Paperspace Blog. Paperspace Blog, April 9, 2021. https://blog.paperspace.com/part-2-generic-python-implementation-of-gradient-descent-for-nn-optimiza" descr="Gad, Ahmed Fawzy. “Implementing Gradient Descent in Python, Part 2: Extending for Any Number of Inputs.” Paperspace Blog. Paperspace Blog, April 9, 2021. https://blog.paperspace.com/part-2-generic-python-implementation-of-gradient-descent-for-nn-optimization/. 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00" y="88900"/>
              <a:ext cx="7759130" cy="62910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6" name="Gad, Ahmed Fawzy. “Implementing Gradient Descent in Python, Part 2: Extending for Any Number of Inputs.” Paperspace Blog. Paperspace Blog, April 9, 2021. https://blog.paperspace.com/part-2-generic-python-implementation-of-gradient-descent-for-nn-optimiza" descr="Gad, Ahmed Fawzy. “Implementing Gradient Descent in Python, Part 2: Extending for Any Number of Inputs.” Paperspace Blog. Paperspace Blog, April 9, 2021. https://blog.paperspace.com/part-2-generic-python-implementation-of-gradient-descent-for-nn-optimization/. 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013130" cy="662121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ully Connected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Fully Connected Network</a:t>
            </a:r>
          </a:p>
        </p:txBody>
      </p:sp>
      <p:sp>
        <p:nvSpPr>
          <p:cNvPr id="213" name="Double-click to edi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216" name="Michael Taylor. Neural Networks: A visual introduction for beginners. Blue Windmill Media, 2017."/>
          <p:cNvGrpSpPr/>
          <p:nvPr/>
        </p:nvGrpSpPr>
        <p:grpSpPr>
          <a:xfrm>
            <a:off x="15467941" y="649791"/>
            <a:ext cx="8027717" cy="5529637"/>
            <a:chOff x="0" y="0"/>
            <a:chExt cx="8027716" cy="5529636"/>
          </a:xfrm>
        </p:grpSpPr>
        <p:pic>
          <p:nvPicPr>
            <p:cNvPr id="215" name="Michael Taylor. Neural Networks: A visual introduction for beginners. Blue Windmill Media, 2017." descr="Michael Taylor. Neural Networks: A visual introduction for beginners. Blue Windmill Media, 2017.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7773717" cy="519943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4" name="Michael Taylor. Neural Networks: A visual introduction for beginners. Blue Windmill Media, 2017." descr="Michael Taylor. Neural Networks: A visual introduction for beginners. Blue Windmill Media, 2017.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027717" cy="5529637"/>
            </a:xfrm>
            <a:prstGeom prst="rect">
              <a:avLst/>
            </a:prstGeom>
            <a:effectLst/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Backpropagation:…"/>
              <p:cNvSpPr txBox="1"/>
              <p:nvPr/>
            </p:nvSpPr>
            <p:spPr>
              <a:xfrm>
                <a:off x="942513" y="4622800"/>
                <a:ext cx="22498974" cy="70074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>
                <a:normAutofit/>
              </a:bodyPr>
              <a:lstStyle/>
              <a:p>
                <a:pPr algn="l">
                  <a:lnSpc>
                    <a:spcPct val="120000"/>
                  </a:lnSpc>
                  <a:spcBef>
                    <a:spcPts val="2500"/>
                  </a:spcBef>
                  <a:defRPr sz="4200" b="1"/>
                </a:pPr>
                <a:r>
                  <a:t>Backpropagation:</a:t>
                </a:r>
              </a:p>
              <a:p>
                <a:pPr marL="1524000" lvl="2" indent="-508000" algn="l">
                  <a:lnSpc>
                    <a:spcPct val="120000"/>
                  </a:lnSpc>
                  <a:spcBef>
                    <a:spcPts val="2500"/>
                  </a:spcBef>
                  <a:buClr>
                    <a:srgbClr val="929292"/>
                  </a:buClr>
                  <a:buSzPct val="65000"/>
                  <a:buFont typeface="Zapf Dingbats"/>
                  <a:buChar char="❖"/>
                  <a:defRPr sz="4200"/>
                </a:pPr>
                <a:r>
                  <a:t>Learning rate (hyperparam) — how fast NN learn</a:t>
                </a:r>
              </a:p>
              <a:p>
                <a:pPr marL="1524000" lvl="2" indent="-508000" algn="l">
                  <a:lnSpc>
                    <a:spcPct val="120000"/>
                  </a:lnSpc>
                  <a:spcBef>
                    <a:spcPts val="2500"/>
                  </a:spcBef>
                  <a:buClr>
                    <a:srgbClr val="929292"/>
                  </a:buClr>
                  <a:buSzPct val="65000"/>
                  <a:buFont typeface="Zapf Dingbats"/>
                  <a:buChar char="❖"/>
                  <a:defRPr sz="4200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sz="42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Step</m:t>
                    </m:r>
                    <m:r>
                      <m:rPr>
                        <m:nor/>
                      </m:rPr>
                      <a:rPr sz="42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sz="42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size</m:t>
                    </m:r>
                    <m:r>
                      <a:rPr sz="42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sz="42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slope</m:t>
                    </m:r>
                    <m:r>
                      <a:rPr sz="42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sz="42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learning</m:t>
                    </m:r>
                    <m:r>
                      <m:rPr>
                        <m:nor/>
                      </m:rPr>
                      <a:rPr sz="42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sz="42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/>
              </a:p>
              <a:p>
                <a:pPr marL="1524000" lvl="2" indent="-508000" algn="l">
                  <a:lnSpc>
                    <a:spcPct val="120000"/>
                  </a:lnSpc>
                  <a:spcBef>
                    <a:spcPts val="2500"/>
                  </a:spcBef>
                  <a:buClr>
                    <a:srgbClr val="929292"/>
                  </a:buClr>
                  <a:buSzPct val="65000"/>
                  <a:buFont typeface="Zapf Dingbats"/>
                  <a:buChar char="❖"/>
                  <a:defRPr sz="4200"/>
                </a:pPr>
                <a:r>
                  <a:t>e.g: gradient descent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9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9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sz="4900" i="1">
                            <a:solidFill>
                              <a:srgbClr val="41404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t>:</a:t>
                </a:r>
              </a:p>
              <a:p>
                <a:pPr lvl="2">
                  <a:lnSpc>
                    <a:spcPct val="120000"/>
                  </a:lnSpc>
                  <a:spcBef>
                    <a:spcPts val="2500"/>
                  </a:spcBef>
                  <a:defRPr sz="42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43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new</m:t>
                      </m:r>
                      <m:sSub>
                        <m:sSubPr>
                          <m:ctrlPr>
                            <a:rPr sz="435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35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35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sz="43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sz="43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old</m:t>
                      </m:r>
                      <m:sSub>
                        <m:sSubPr>
                          <m:ctrlPr>
                            <a:rPr sz="435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35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35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sz="43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sz="43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step</m:t>
                      </m:r>
                      <m:r>
                        <m:rPr>
                          <m:nor/>
                        </m:rPr>
                        <a:rPr sz="43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sz="43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sz="43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sz="43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old</m:t>
                      </m:r>
                      <m:sSub>
                        <m:sSubPr>
                          <m:ctrlPr>
                            <a:rPr sz="435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35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435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sz="43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sz="435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sz="435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nor/>
                            </m:rPr>
                            <a:rPr sz="435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  <m:r>
                            <m:rPr>
                              <m:nor/>
                            </m:rPr>
                            <a:rPr sz="435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nor/>
                            </m:rPr>
                            <a:rPr sz="435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CE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sz="4350" i="1">
                              <a:solidFill>
                                <a:srgbClr val="41404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sz="435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35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sz="4350" i="1">
                                  <a:solidFill>
                                    <a:srgbClr val="41404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sz="43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sz="43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learning</m:t>
                      </m:r>
                      <m:r>
                        <m:rPr>
                          <m:nor/>
                        </m:rPr>
                        <a:rPr sz="43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sz="4350" i="1">
                          <a:solidFill>
                            <a:srgbClr val="414040"/>
                          </a:solidFill>
                          <a:latin typeface="Cambria Math" panose="02040503050406030204" pitchFamily="18" charset="0"/>
                        </a:rPr>
                        <m:t>rate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17" name="Backpropagation: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13" y="4622800"/>
                <a:ext cx="22498974" cy="7007410"/>
              </a:xfrm>
              <a:prstGeom prst="rect">
                <a:avLst/>
              </a:prstGeom>
              <a:blipFill>
                <a:blip r:embed="rId4"/>
                <a:stretch>
                  <a:fillRect l="-124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nvolutional Neural Network (CNNs)"/>
          <p:cNvSpPr txBox="1">
            <a:spLocks noGrp="1"/>
          </p:cNvSpPr>
          <p:nvPr>
            <p:ph type="title"/>
          </p:nvPr>
        </p:nvSpPr>
        <p:spPr>
          <a:xfrm>
            <a:off x="952500" y="9398000"/>
            <a:ext cx="10731419" cy="3340100"/>
          </a:xfrm>
          <a:prstGeom prst="rect">
            <a:avLst/>
          </a:prstGeom>
        </p:spPr>
        <p:txBody>
          <a:bodyPr/>
          <a:lstStyle/>
          <a:p>
            <a:r>
              <a:t>Convolutional Neural Network (CNNs)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raditional NN:…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12710068" y="9398000"/>
                <a:ext cx="10772232" cy="3340100"/>
              </a:xfrm>
              <a:prstGeom prst="rect">
                <a:avLst/>
              </a:prstGeom>
            </p:spPr>
            <p:txBody>
              <a:bodyPr/>
              <a:lstStyle/>
              <a:p>
                <a:pPr marL="390143" indent="-390143">
                  <a:lnSpc>
                    <a:spcPct val="150000"/>
                  </a:lnSpc>
                  <a:buClr>
                    <a:srgbClr val="929292"/>
                  </a:buClr>
                  <a:buSzPct val="60000"/>
                  <a:buFont typeface="Zapf Dingbats"/>
                  <a:buChar char="❖"/>
                </a:pPr>
                <a:r>
                  <a:t>Traditional NN: </a:t>
                </a:r>
              </a:p>
              <a:p>
                <a:pPr marL="999744" lvl="1" indent="-390144">
                  <a:lnSpc>
                    <a:spcPct val="150000"/>
                  </a:lnSpc>
                  <a:buClr>
                    <a:srgbClr val="929292"/>
                  </a:buClr>
                  <a:buSzPct val="60000"/>
                  <a:buFont typeface="Zapf Dingbats"/>
                  <a:buChar char="❖"/>
                </a:pPr>
                <a14:m>
                  <m:oMath xmlns:m="http://schemas.openxmlformats.org/officeDocument/2006/math">
                    <m:r>
                      <a:rPr sz="355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224×224</m:t>
                    </m:r>
                  </m:oMath>
                </a14:m>
                <a:r>
                  <a:t> RBG image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t> </a:t>
                </a:r>
                <a14:m>
                  <m:oMath xmlns:m="http://schemas.openxmlformats.org/officeDocument/2006/math">
                    <m:r>
                      <a:rPr sz="3700" i="1">
                        <a:solidFill>
                          <a:srgbClr val="414040"/>
                        </a:solidFill>
                        <a:latin typeface="Cambria Math" panose="02040503050406030204" pitchFamily="18" charset="0"/>
                      </a:rPr>
                      <m:t>178,608</m:t>
                    </m:r>
                  </m:oMath>
                </a14:m>
                <a:r>
                  <a:t> input nodes</a:t>
                </a:r>
              </a:p>
              <a:p>
                <a:pPr marL="390143" indent="-390143">
                  <a:lnSpc>
                    <a:spcPct val="150000"/>
                  </a:lnSpc>
                  <a:buClr>
                    <a:srgbClr val="929292"/>
                  </a:buClr>
                  <a:buSzPct val="60000"/>
                  <a:buFont typeface="Zapf Dingbats"/>
                  <a:buChar char="❖"/>
                  <a:defRPr b="1"/>
                </a:pPr>
                <a:r>
                  <a:t>CNNs Idea:</a:t>
                </a:r>
                <a:r>
                  <a:rPr b="0"/>
                  <a:t> Reduce number of parameter</a:t>
                </a:r>
              </a:p>
              <a:p>
                <a:pPr marL="999744" lvl="1" indent="-390144">
                  <a:lnSpc>
                    <a:spcPct val="150000"/>
                  </a:lnSpc>
                  <a:buClr>
                    <a:srgbClr val="929292"/>
                  </a:buClr>
                  <a:buSzPct val="60000"/>
                  <a:buFont typeface="Zapf Dingbats"/>
                  <a:buChar char="❖"/>
                  <a:defRPr b="1"/>
                </a:pPr>
                <a:r>
                  <a:rPr b="0"/>
                  <a:t>Using Convolution layer + Pooling layer</a:t>
                </a:r>
              </a:p>
            </p:txBody>
          </p:sp>
        </mc:Choice>
        <mc:Fallback xmlns="">
          <p:sp>
            <p:nvSpPr>
              <p:cNvPr id="220" name="Traditional NN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12710068" y="9398000"/>
                <a:ext cx="10772232" cy="3340100"/>
              </a:xfrm>
              <a:prstGeom prst="rect">
                <a:avLst/>
              </a:prstGeom>
              <a:blipFill>
                <a:blip r:embed="rId2"/>
                <a:stretch>
                  <a:fillRect l="-1060" b="-2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3" name="“Convolutional Neural Network: An Overview.” Analytics Vidhya, March 15, 2022. https://www.analyticsvidhya.com/blog/2022/01/convolutional-neural-network-an-overview/. "/>
          <p:cNvGrpSpPr/>
          <p:nvPr/>
        </p:nvGrpSpPr>
        <p:grpSpPr>
          <a:xfrm>
            <a:off x="4454986" y="734662"/>
            <a:ext cx="15494001" cy="7928676"/>
            <a:chOff x="0" y="0"/>
            <a:chExt cx="15494000" cy="7928674"/>
          </a:xfrm>
        </p:grpSpPr>
        <p:pic>
          <p:nvPicPr>
            <p:cNvPr id="222" name="“Convolutional Neural Network: An Overview.” Analytics Vidhya, March 15, 2022. https://www.analyticsvidhya.com/blog/2022/01/convolutional-neural-network-an-overview/. " descr="“Convolutional Neural Network: An Overview.” Analytics Vidhya, March 15, 2022. https://www.analyticsvidhya.com/blog/2022/01/convolutional-neural-network-an-overview/. 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00" y="88900"/>
              <a:ext cx="15240000" cy="759847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1" name="“Convolutional Neural Network: An Overview.” Analytics Vidhya, March 15, 2022. https://www.analyticsvidhya.com/blog/2022/01/convolutional-neural-network-an-overview/. " descr="“Convolutional Neural Network: An Overview.” Analytics Vidhya, March 15, 2022. https://www.analyticsvidhya.com/blog/2022/01/convolutional-neural-network-an-overview/. 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5494000" cy="792867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884</Words>
  <Application>Microsoft Macintosh PowerPoint</Application>
  <PresentationFormat>Custom</PresentationFormat>
  <Paragraphs>90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Bodoni SvtyTwo ITC TT-Book</vt:lpstr>
      <vt:lpstr>Cambria Math</vt:lpstr>
      <vt:lpstr>Helvetica</vt:lpstr>
      <vt:lpstr>Helvetica Neue</vt:lpstr>
      <vt:lpstr>Palatino</vt:lpstr>
      <vt:lpstr>Zapf Dingbats</vt:lpstr>
      <vt:lpstr>New_Template4</vt:lpstr>
      <vt:lpstr>Image Classification with ResNet</vt:lpstr>
      <vt:lpstr>Image Classification Task</vt:lpstr>
      <vt:lpstr>Fully Connected Network</vt:lpstr>
      <vt:lpstr>Fully Connected Network</vt:lpstr>
      <vt:lpstr>Fully Connected Network</vt:lpstr>
      <vt:lpstr>Fully Connected Network</vt:lpstr>
      <vt:lpstr>Fully Connected Network</vt:lpstr>
      <vt:lpstr>Fully Connected Network</vt:lpstr>
      <vt:lpstr>Convolutional Neural Network (CNNs)</vt:lpstr>
      <vt:lpstr>Convolutional Layer</vt:lpstr>
      <vt:lpstr>Pooling Layer</vt:lpstr>
      <vt:lpstr>ResNet34</vt:lpstr>
      <vt:lpstr>Application</vt:lpstr>
      <vt:lpstr>Thank You</vt:lpstr>
      <vt:lpstr>References</vt:lpstr>
      <vt:lpstr>References Con.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with ResNet</dc:title>
  <cp:lastModifiedBy>Duc Minh Dao</cp:lastModifiedBy>
  <cp:revision>1</cp:revision>
  <dcterms:modified xsi:type="dcterms:W3CDTF">2022-10-26T15:53:54Z</dcterms:modified>
</cp:coreProperties>
</file>